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9" r:id="rId1"/>
  </p:sldMasterIdLst>
  <p:notesMasterIdLst>
    <p:notesMasterId r:id="rId42"/>
  </p:notesMasterIdLst>
  <p:handoutMasterIdLst>
    <p:handoutMasterId r:id="rId43"/>
  </p:handoutMasterIdLst>
  <p:sldIdLst>
    <p:sldId id="909" r:id="rId2"/>
    <p:sldId id="1295" r:id="rId3"/>
    <p:sldId id="1296" r:id="rId4"/>
    <p:sldId id="947" r:id="rId5"/>
    <p:sldId id="949" r:id="rId6"/>
    <p:sldId id="952" r:id="rId7"/>
    <p:sldId id="958" r:id="rId8"/>
    <p:sldId id="960" r:id="rId9"/>
    <p:sldId id="961" r:id="rId10"/>
    <p:sldId id="964" r:id="rId11"/>
    <p:sldId id="946" r:id="rId12"/>
    <p:sldId id="967" r:id="rId13"/>
    <p:sldId id="968" r:id="rId14"/>
    <p:sldId id="969" r:id="rId15"/>
    <p:sldId id="970" r:id="rId16"/>
    <p:sldId id="971" r:id="rId17"/>
    <p:sldId id="972" r:id="rId18"/>
    <p:sldId id="973" r:id="rId19"/>
    <p:sldId id="974" r:id="rId20"/>
    <p:sldId id="977" r:id="rId21"/>
    <p:sldId id="978" r:id="rId22"/>
    <p:sldId id="979" r:id="rId23"/>
    <p:sldId id="980" r:id="rId24"/>
    <p:sldId id="981" r:id="rId25"/>
    <p:sldId id="985" r:id="rId26"/>
    <p:sldId id="986" r:id="rId27"/>
    <p:sldId id="987" r:id="rId28"/>
    <p:sldId id="990" r:id="rId29"/>
    <p:sldId id="991" r:id="rId30"/>
    <p:sldId id="992" r:id="rId31"/>
    <p:sldId id="993" r:id="rId32"/>
    <p:sldId id="994" r:id="rId33"/>
    <p:sldId id="995" r:id="rId34"/>
    <p:sldId id="996" r:id="rId35"/>
    <p:sldId id="997" r:id="rId36"/>
    <p:sldId id="998" r:id="rId37"/>
    <p:sldId id="999" r:id="rId38"/>
    <p:sldId id="1000" r:id="rId39"/>
    <p:sldId id="1001" r:id="rId40"/>
    <p:sldId id="638" r:id="rId41"/>
  </p:sldIdLst>
  <p:sldSz cx="9144000" cy="6858000" type="screen4x3"/>
  <p:notesSz cx="6797675" cy="9926638"/>
  <p:defaultTextStyle>
    <a:defPPr>
      <a:defRPr lang="it-IT"/>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76089"/>
    <a:srgbClr val="4070A0"/>
    <a:srgbClr val="0066FF"/>
    <a:srgbClr val="FFFFFF"/>
    <a:srgbClr val="292929"/>
    <a:srgbClr val="DDDDDD"/>
    <a:srgbClr val="005CB9"/>
    <a:srgbClr val="080808"/>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6535" autoAdjust="0"/>
    <p:restoredTop sz="94737" autoAdjust="0"/>
  </p:normalViewPr>
  <p:slideViewPr>
    <p:cSldViewPr>
      <p:cViewPr varScale="1">
        <p:scale>
          <a:sx n="78" d="100"/>
          <a:sy n="78" d="100"/>
        </p:scale>
        <p:origin x="23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10"/>
    </p:cViewPr>
  </p:sorterViewPr>
  <p:notesViewPr>
    <p:cSldViewPr>
      <p:cViewPr varScale="1">
        <p:scale>
          <a:sx n="81" d="100"/>
          <a:sy n="81" d="100"/>
        </p:scale>
        <p:origin x="-4038" y="-10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lvl1pPr eaLnBrk="1" hangingPunct="1">
              <a:defRPr sz="1200"/>
            </a:lvl1pPr>
          </a:lstStyle>
          <a:p>
            <a:pPr>
              <a:defRPr/>
            </a:pPr>
            <a:endParaRPr lang="it-IT"/>
          </a:p>
        </p:txBody>
      </p:sp>
      <p:sp>
        <p:nvSpPr>
          <p:cNvPr id="1433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lvl1pPr algn="r" eaLnBrk="1" hangingPunct="1">
              <a:defRPr sz="1200"/>
            </a:lvl1pPr>
          </a:lstStyle>
          <a:p>
            <a:pPr>
              <a:defRPr/>
            </a:pPr>
            <a:endParaRPr lang="it-IT"/>
          </a:p>
        </p:txBody>
      </p:sp>
      <p:sp>
        <p:nvSpPr>
          <p:cNvPr id="14340"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2108" tIns="46054" rIns="92108" bIns="46054" numCol="1" anchor="b" anchorCtr="0" compatLnSpc="1">
            <a:prstTxWarp prst="textNoShape">
              <a:avLst/>
            </a:prstTxWarp>
          </a:bodyPr>
          <a:lstStyle>
            <a:lvl1pPr eaLnBrk="1" hangingPunct="1">
              <a:defRPr sz="1200"/>
            </a:lvl1pPr>
          </a:lstStyle>
          <a:p>
            <a:pPr>
              <a:defRPr/>
            </a:pPr>
            <a:endParaRPr lang="it-IT"/>
          </a:p>
        </p:txBody>
      </p:sp>
      <p:sp>
        <p:nvSpPr>
          <p:cNvPr id="14341"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2108" tIns="46054" rIns="92108" bIns="46054" numCol="1" anchor="b" anchorCtr="0" compatLnSpc="1">
            <a:prstTxWarp prst="textNoShape">
              <a:avLst/>
            </a:prstTxWarp>
          </a:bodyPr>
          <a:lstStyle>
            <a:lvl1pPr algn="r" eaLnBrk="1" hangingPunct="1">
              <a:defRPr sz="1200"/>
            </a:lvl1pPr>
          </a:lstStyle>
          <a:p>
            <a:pPr>
              <a:defRPr/>
            </a:pPr>
            <a:fld id="{E8554A05-2DC5-4BF2-B07C-FAE6FA2CA821}" type="slidenum">
              <a:rPr lang="it-IT" altLang="it-IT"/>
              <a:pPr>
                <a:defRPr/>
              </a:pPr>
              <a:t>‹N›</a:t>
            </a:fld>
            <a:endParaRPr lang="it-IT" altLang="it-IT"/>
          </a:p>
        </p:txBody>
      </p:sp>
    </p:spTree>
    <p:extLst>
      <p:ext uri="{BB962C8B-B14F-4D97-AF65-F5344CB8AC3E}">
        <p14:creationId xmlns:p14="http://schemas.microsoft.com/office/powerpoint/2010/main" val="3976474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lvl1pPr eaLnBrk="1" hangingPunct="1">
              <a:defRPr sz="1200"/>
            </a:lvl1pPr>
          </a:lstStyle>
          <a:p>
            <a:pPr>
              <a:defRPr/>
            </a:pPr>
            <a:endParaRPr lang="it-IT"/>
          </a:p>
        </p:txBody>
      </p:sp>
      <p:sp>
        <p:nvSpPr>
          <p:cNvPr id="19459" name="Rectangle 1027"/>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lvl1pPr algn="r" eaLnBrk="1" hangingPunct="1">
              <a:defRPr sz="1200"/>
            </a:lvl1pPr>
          </a:lstStyle>
          <a:p>
            <a:pPr>
              <a:defRPr/>
            </a:pPr>
            <a:endParaRPr lang="it-IT"/>
          </a:p>
        </p:txBody>
      </p:sp>
      <p:sp>
        <p:nvSpPr>
          <p:cNvPr id="88068" name="Rectangle 1028"/>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9461" name="Rectangle 1029"/>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9462" name="Rectangle 1030"/>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2108" tIns="46054" rIns="92108" bIns="46054" numCol="1" anchor="b" anchorCtr="0" compatLnSpc="1">
            <a:prstTxWarp prst="textNoShape">
              <a:avLst/>
            </a:prstTxWarp>
          </a:bodyPr>
          <a:lstStyle>
            <a:lvl1pPr eaLnBrk="1" hangingPunct="1">
              <a:defRPr sz="1200"/>
            </a:lvl1pPr>
          </a:lstStyle>
          <a:p>
            <a:pPr>
              <a:defRPr/>
            </a:pPr>
            <a:endParaRPr lang="it-IT"/>
          </a:p>
        </p:txBody>
      </p:sp>
      <p:sp>
        <p:nvSpPr>
          <p:cNvPr id="19463" name="Rectangle 1031"/>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2108" tIns="46054" rIns="92108" bIns="46054" numCol="1" anchor="b" anchorCtr="0" compatLnSpc="1">
            <a:prstTxWarp prst="textNoShape">
              <a:avLst/>
            </a:prstTxWarp>
          </a:bodyPr>
          <a:lstStyle>
            <a:lvl1pPr algn="r" eaLnBrk="1" hangingPunct="1">
              <a:defRPr sz="1200"/>
            </a:lvl1pPr>
          </a:lstStyle>
          <a:p>
            <a:pPr>
              <a:defRPr/>
            </a:pPr>
            <a:fld id="{D80F9079-CE50-4B3C-A7A5-456661127FD2}" type="slidenum">
              <a:rPr lang="it-IT" altLang="it-IT"/>
              <a:pPr>
                <a:defRPr/>
              </a:pPr>
              <a:t>‹N›</a:t>
            </a:fld>
            <a:endParaRPr lang="it-IT" altLang="it-IT"/>
          </a:p>
        </p:txBody>
      </p:sp>
    </p:spTree>
    <p:extLst>
      <p:ext uri="{BB962C8B-B14F-4D97-AF65-F5344CB8AC3E}">
        <p14:creationId xmlns:p14="http://schemas.microsoft.com/office/powerpoint/2010/main" val="86836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4DE186E2-05D2-D24D-AB57-5EC85E0F1F9E}" type="slidenum">
              <a:rPr lang="it-IT" smtClean="0"/>
              <a:pPr/>
              <a:t>2</a:t>
            </a:fld>
            <a:endParaRPr lang="it-IT"/>
          </a:p>
        </p:txBody>
      </p:sp>
    </p:spTree>
    <p:extLst>
      <p:ext uri="{BB962C8B-B14F-4D97-AF65-F5344CB8AC3E}">
        <p14:creationId xmlns:p14="http://schemas.microsoft.com/office/powerpoint/2010/main" val="3279381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4DE186E2-05D2-D24D-AB57-5EC85E0F1F9E}" type="slidenum">
              <a:rPr lang="it-IT" smtClean="0"/>
              <a:pPr/>
              <a:t>3</a:t>
            </a:fld>
            <a:endParaRPr lang="it-IT"/>
          </a:p>
        </p:txBody>
      </p:sp>
    </p:spTree>
    <p:extLst>
      <p:ext uri="{BB962C8B-B14F-4D97-AF65-F5344CB8AC3E}">
        <p14:creationId xmlns:p14="http://schemas.microsoft.com/office/powerpoint/2010/main" val="3279381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 to lead</a:t>
            </a:r>
          </a:p>
          <a:p>
            <a:r>
              <a:rPr lang="en-US" dirty="0"/>
              <a:t>Theme is series of outside pressures and internal pressures for legal.  Unprecedented cost pressures, push for digital, lots of talk and thought around how be responsive, proactive and agile</a:t>
            </a:r>
          </a:p>
          <a:p>
            <a:r>
              <a:rPr lang="en-US" dirty="0"/>
              <a:t>Becoming as business oriented and better integrated with the business </a:t>
            </a:r>
          </a:p>
          <a:p>
            <a:r>
              <a:rPr lang="en-US" dirty="0"/>
              <a:t>Reduce the perception of the legal roadblock and gatekeepers </a:t>
            </a:r>
          </a:p>
          <a:p>
            <a:r>
              <a:rPr lang="en-US" dirty="0"/>
              <a:t>Time for slide  2-5 minutes. </a:t>
            </a:r>
          </a:p>
          <a:p>
            <a:r>
              <a:rPr lang="en-US" dirty="0"/>
              <a:t>Open then for discussion on what they hearing</a:t>
            </a:r>
          </a:p>
        </p:txBody>
      </p:sp>
      <p:sp>
        <p:nvSpPr>
          <p:cNvPr id="4" name="Slide Number Placeholder 3"/>
          <p:cNvSpPr>
            <a:spLocks noGrp="1"/>
          </p:cNvSpPr>
          <p:nvPr>
            <p:ph type="sldNum" sz="quarter" idx="5"/>
          </p:nvPr>
        </p:nvSpPr>
        <p:spPr/>
        <p:txBody>
          <a:bodyPr/>
          <a:lstStyle/>
          <a:p>
            <a:pPr defTabSz="913848">
              <a:defRPr/>
            </a:pPr>
            <a:fld id="{9E6166DF-0BAB-4CF5-9189-FCA68030B2FE}" type="slidenum">
              <a:rPr lang="en-GB">
                <a:solidFill>
                  <a:prstClr val="black"/>
                </a:solidFill>
              </a:rPr>
              <a:pPr defTabSz="913848">
                <a:defRPr/>
              </a:pPr>
              <a:t>11</a:t>
            </a:fld>
            <a:endParaRPr lang="en-GB">
              <a:solidFill>
                <a:prstClr val="black"/>
              </a:solidFill>
            </a:endParaRPr>
          </a:p>
        </p:txBody>
      </p:sp>
    </p:spTree>
    <p:extLst>
      <p:ext uri="{BB962C8B-B14F-4D97-AF65-F5344CB8AC3E}">
        <p14:creationId xmlns:p14="http://schemas.microsoft.com/office/powerpoint/2010/main" val="4069081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943004" y="0"/>
            <a:ext cx="7772400" cy="1143000"/>
          </a:xfrm>
        </p:spPr>
        <p:txBody>
          <a:bodyPr/>
          <a:lstStyle>
            <a:lvl1pPr algn="l">
              <a:defRPr sz="2000">
                <a:effectLst/>
              </a:defRPr>
            </a:lvl1pPr>
          </a:lstStyle>
          <a:p>
            <a:r>
              <a:rPr lang="it-IT" dirty="0"/>
              <a:t>Fare clic per modificare lo stile del titolo</a:t>
            </a:r>
          </a:p>
        </p:txBody>
      </p:sp>
      <p:sp>
        <p:nvSpPr>
          <p:cNvPr id="3" name="Segnaposto contenuto 2"/>
          <p:cNvSpPr>
            <a:spLocks noGrp="1"/>
          </p:cNvSpPr>
          <p:nvPr>
            <p:ph idx="1"/>
          </p:nvPr>
        </p:nvSpPr>
        <p:spPr>
          <a:xfrm>
            <a:off x="876328" y="1643050"/>
            <a:ext cx="7696200" cy="3581400"/>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1143000"/>
            <a:ext cx="1943100" cy="4953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1143000"/>
            <a:ext cx="5676900" cy="4953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Divider - Deloitte dark blue">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352425" y="1705669"/>
            <a:ext cx="7813675" cy="1592403"/>
          </a:xfr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GB" noProof="0"/>
              <a:t>Click to edit Master title style</a:t>
            </a:r>
            <a:endParaRPr lang="en-GB" noProof="0" dirty="0"/>
          </a:p>
        </p:txBody>
      </p:sp>
      <p:sp>
        <p:nvSpPr>
          <p:cNvPr id="19" name="Text Placeholder 2"/>
          <p:cNvSpPr>
            <a:spLocks noGrp="1"/>
          </p:cNvSpPr>
          <p:nvPr>
            <p:ph type="body" idx="1"/>
          </p:nvPr>
        </p:nvSpPr>
        <p:spPr bwMode="gray">
          <a:xfrm>
            <a:off x="352425" y="3429000"/>
            <a:ext cx="7813675"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GB" noProof="0"/>
              <a:t>Click to edit Master text styles</a:t>
            </a:r>
            <a:endParaRPr lang="en-GB"/>
          </a:p>
        </p:txBody>
      </p:sp>
    </p:spTree>
    <p:extLst>
      <p:ext uri="{BB962C8B-B14F-4D97-AF65-F5344CB8AC3E}">
        <p14:creationId xmlns:p14="http://schemas.microsoft.com/office/powerpoint/2010/main" val="458920483"/>
      </p:ext>
    </p:extLst>
  </p:cSld>
  <p:clrMapOvr>
    <a:masterClrMapping/>
  </p:clrMapOvr>
  <p:transition spd="med">
    <p:strips dir="rd"/>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57224" y="0"/>
            <a:ext cx="7772400" cy="1362075"/>
          </a:xfrm>
        </p:spPr>
        <p:txBody>
          <a:bodyPr anchor="t"/>
          <a:lstStyle>
            <a:lvl1pPr algn="l">
              <a:defRPr sz="2000" b="1" cap="all"/>
            </a:lvl1pPr>
          </a:lstStyle>
          <a:p>
            <a:r>
              <a:rPr lang="it-IT"/>
              <a:t>Fare clic per modificare lo stile del titolo</a:t>
            </a:r>
            <a:endParaRPr lang="it-IT" dirty="0"/>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928662" y="-71462"/>
            <a:ext cx="7772400" cy="1143000"/>
          </a:xfrm>
        </p:spPr>
        <p:txBody>
          <a:bodyPr/>
          <a:lstStyle>
            <a:lvl1pPr algn="l">
              <a:defRPr sz="2000">
                <a:effectLst/>
              </a:defRPr>
            </a:lvl1pPr>
          </a:lstStyle>
          <a:p>
            <a:r>
              <a:rPr lang="it-IT" dirty="0"/>
              <a:t>Fare clic per modificare lo stile del titolo</a:t>
            </a:r>
          </a:p>
        </p:txBody>
      </p:sp>
      <p:sp>
        <p:nvSpPr>
          <p:cNvPr id="3" name="Segnaposto contenuto 2"/>
          <p:cNvSpPr>
            <a:spLocks noGrp="1"/>
          </p:cNvSpPr>
          <p:nvPr>
            <p:ph sz="half" idx="1"/>
          </p:nvPr>
        </p:nvSpPr>
        <p:spPr>
          <a:xfrm>
            <a:off x="685800" y="2443138"/>
            <a:ext cx="37719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p:cNvSpPr>
            <a:spLocks noGrp="1"/>
          </p:cNvSpPr>
          <p:nvPr>
            <p:ph sz="half" idx="2"/>
          </p:nvPr>
        </p:nvSpPr>
        <p:spPr>
          <a:xfrm>
            <a:off x="4610100" y="2443138"/>
            <a:ext cx="37719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43004" y="-24"/>
            <a:ext cx="7772400" cy="1143000"/>
          </a:xfrm>
        </p:spPr>
        <p:txBody>
          <a:bodyPr/>
          <a:lstStyle>
            <a:lvl1pPr algn="l">
              <a:defRPr sz="2000">
                <a:effectLst/>
              </a:defRPr>
            </a:lvl1pPr>
          </a:lstStyle>
          <a:p>
            <a:r>
              <a:rPr lang="it-IT" dirty="0"/>
              <a:t>Fare clic per modificare lo stile del titolo</a:t>
            </a:r>
          </a:p>
        </p:txBody>
      </p:sp>
      <p:sp>
        <p:nvSpPr>
          <p:cNvPr id="3"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sz="2000">
                <a:effectLst/>
              </a:defRPr>
            </a:lvl1p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028"/>
          <p:cNvSpPr>
            <a:spLocks noGrp="1" noChangeArrowheads="1"/>
          </p:cNvSpPr>
          <p:nvPr>
            <p:ph type="dt" sz="half" idx="10"/>
          </p:nvPr>
        </p:nvSpPr>
        <p:spPr>
          <a:xfrm>
            <a:off x="685800" y="6248400"/>
            <a:ext cx="1905000" cy="457200"/>
          </a:xfrm>
          <a:prstGeom prst="rect">
            <a:avLst/>
          </a:prstGeom>
        </p:spPr>
        <p:txBody>
          <a:bodyPr/>
          <a:lstStyle>
            <a:lvl1pPr eaLnBrk="1" hangingPunct="1">
              <a:defRPr/>
            </a:lvl1pPr>
          </a:lstStyle>
          <a:p>
            <a:pPr>
              <a:defRPr/>
            </a:pPr>
            <a:endParaRPr lang="it-IT"/>
          </a:p>
        </p:txBody>
      </p:sp>
    </p:spTree>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sp>
        <p:nvSpPr>
          <p:cNvPr id="1026" name="Rectangle 1027"/>
          <p:cNvSpPr>
            <a:spLocks noGrp="1" noChangeArrowheads="1"/>
          </p:cNvSpPr>
          <p:nvPr>
            <p:ph type="body" idx="1"/>
          </p:nvPr>
        </p:nvSpPr>
        <p:spPr bwMode="auto">
          <a:xfrm>
            <a:off x="685800" y="2514600"/>
            <a:ext cx="76962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dirty="0"/>
              <a:t>Fare clic per modificare gli stili del testo dello schema</a:t>
            </a:r>
          </a:p>
          <a:p>
            <a:pPr lvl="1"/>
            <a:r>
              <a:rPr lang="it-IT" altLang="it-IT" dirty="0"/>
              <a:t>Secondo livello</a:t>
            </a:r>
          </a:p>
          <a:p>
            <a:pPr lvl="2"/>
            <a:r>
              <a:rPr lang="it-IT" altLang="it-IT" dirty="0"/>
              <a:t>Terzo livello</a:t>
            </a:r>
          </a:p>
          <a:p>
            <a:pPr lvl="3"/>
            <a:r>
              <a:rPr lang="it-IT" altLang="it-IT" dirty="0"/>
              <a:t>Quarto livello</a:t>
            </a:r>
          </a:p>
          <a:p>
            <a:pPr lvl="4"/>
            <a:r>
              <a:rPr lang="it-IT" altLang="it-IT" dirty="0"/>
              <a:t>Quinto livello</a:t>
            </a:r>
          </a:p>
        </p:txBody>
      </p:sp>
      <p:sp>
        <p:nvSpPr>
          <p:cNvPr id="3078" name="Rectangle 1030"/>
          <p:cNvSpPr>
            <a:spLocks noChangeArrowheads="1"/>
          </p:cNvSpPr>
          <p:nvPr/>
        </p:nvSpPr>
        <p:spPr bwMode="auto">
          <a:xfrm>
            <a:off x="0" y="914400"/>
            <a:ext cx="8458200" cy="87313"/>
          </a:xfrm>
          <a:prstGeom prst="rect">
            <a:avLst/>
          </a:prstGeom>
          <a:gradFill rotWithShape="0">
            <a:gsLst>
              <a:gs pos="0">
                <a:schemeClr val="hlink"/>
              </a:gs>
              <a:gs pos="50000">
                <a:schemeClr val="hlink">
                  <a:gamma/>
                  <a:shade val="46275"/>
                  <a:invGamma/>
                </a:schemeClr>
              </a:gs>
              <a:gs pos="100000">
                <a:schemeClr val="hlink"/>
              </a:gs>
            </a:gsLst>
            <a:lin ang="2700000" scaled="1"/>
          </a:gradFill>
          <a:ln w="9525">
            <a:noFill/>
            <a:miter lim="800000"/>
            <a:headEnd/>
            <a:tailEnd/>
          </a:ln>
          <a:effectLst/>
        </p:spPr>
        <p:txBody>
          <a:bodyPr wrap="none" anchor="ctr"/>
          <a:lstStyle/>
          <a:p>
            <a:pPr algn="ctr" eaLnBrk="1" hangingPunct="1">
              <a:defRPr/>
            </a:pPr>
            <a:endParaRPr kumimoji="1" lang="it-IT" sz="2400"/>
          </a:p>
        </p:txBody>
      </p:sp>
      <p:sp>
        <p:nvSpPr>
          <p:cNvPr id="3079" name="Rectangle 1031"/>
          <p:cNvSpPr>
            <a:spLocks noChangeArrowheads="1"/>
          </p:cNvSpPr>
          <p:nvPr/>
        </p:nvSpPr>
        <p:spPr bwMode="ltGray">
          <a:xfrm>
            <a:off x="247650" y="1"/>
            <a:ext cx="507926" cy="1142999"/>
          </a:xfrm>
          <a:prstGeom prst="rect">
            <a:avLst/>
          </a:prstGeom>
          <a:gradFill rotWithShape="0">
            <a:gsLst>
              <a:gs pos="0">
                <a:schemeClr val="hlink"/>
              </a:gs>
              <a:gs pos="50000">
                <a:schemeClr val="hlink">
                  <a:gamma/>
                  <a:shade val="46275"/>
                  <a:invGamma/>
                </a:schemeClr>
              </a:gs>
              <a:gs pos="100000">
                <a:schemeClr val="hlink"/>
              </a:gs>
            </a:gsLst>
            <a:lin ang="2700000" scaled="1"/>
          </a:gradFill>
          <a:ln w="9525">
            <a:noFill/>
            <a:miter lim="800000"/>
            <a:headEnd/>
            <a:tailEnd/>
          </a:ln>
          <a:effectLst/>
        </p:spPr>
        <p:txBody>
          <a:bodyPr wrap="none" anchor="ctr"/>
          <a:lstStyle/>
          <a:p>
            <a:pPr algn="ctr" eaLnBrk="1" hangingPunct="1">
              <a:defRPr/>
            </a:pPr>
            <a:endParaRPr kumimoji="1" lang="it-IT" sz="2400"/>
          </a:p>
        </p:txBody>
      </p:sp>
      <p:sp>
        <p:nvSpPr>
          <p:cNvPr id="1031" name="Rectangle 1037"/>
          <p:cNvSpPr>
            <a:spLocks noGrp="1" noChangeArrowheads="1"/>
          </p:cNvSpPr>
          <p:nvPr>
            <p:ph type="title"/>
          </p:nvPr>
        </p:nvSpPr>
        <p:spPr bwMode="auto">
          <a:xfrm>
            <a:off x="928688" y="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p>
        </p:txBody>
      </p:sp>
      <p:pic>
        <p:nvPicPr>
          <p:cNvPr id="3" name="Immagin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66193" y="6093296"/>
            <a:ext cx="1170303" cy="570879"/>
          </a:xfrm>
          <a:prstGeom prst="rect">
            <a:avLst/>
          </a:prstGeom>
        </p:spPr>
      </p:pic>
    </p:spTree>
  </p:cSld>
  <p:clrMap bg1="lt1" tx1="dk1" bg2="lt2" tx2="dk2" accent1="accent1" accent2="accent2" accent3="accent3" accent4="accent4" accent5="accent5" accent6="accent6" hlink="hlink" folHlink="folHlink"/>
  <p:sldLayoutIdLst>
    <p:sldLayoutId id="2147485907" r:id="rId1"/>
    <p:sldLayoutId id="2147485908" r:id="rId2"/>
    <p:sldLayoutId id="2147485909" r:id="rId3"/>
    <p:sldLayoutId id="2147485910" r:id="rId4"/>
    <p:sldLayoutId id="2147485911" r:id="rId5"/>
    <p:sldLayoutId id="2147485906" r:id="rId6"/>
    <p:sldLayoutId id="2147485912" r:id="rId7"/>
    <p:sldLayoutId id="2147485913" r:id="rId8"/>
    <p:sldLayoutId id="2147485914" r:id="rId9"/>
    <p:sldLayoutId id="2147485915" r:id="rId10"/>
    <p:sldLayoutId id="2147485916" r:id="rId11"/>
  </p:sldLayoutIdLst>
  <p:transition spd="med">
    <p:strips dir="rd"/>
  </p:transition>
  <p:hf sldNum="0" hdr="0" dt="0"/>
  <p:txStyles>
    <p:titleStyle>
      <a:lvl1pPr algn="l" rtl="0" eaLnBrk="0" fontAlgn="base" hangingPunct="0">
        <a:spcBef>
          <a:spcPct val="0"/>
        </a:spcBef>
        <a:spcAft>
          <a:spcPct val="0"/>
        </a:spcAft>
        <a:defRPr sz="2000" b="1">
          <a:solidFill>
            <a:srgbClr val="376089"/>
          </a:solidFill>
          <a:latin typeface="+mj-lt"/>
          <a:ea typeface="+mj-ea"/>
          <a:cs typeface="+mj-cs"/>
        </a:defRPr>
      </a:lvl1pPr>
      <a:lvl2pPr algn="l" rtl="0" eaLnBrk="0" fontAlgn="base" hangingPunct="0">
        <a:spcBef>
          <a:spcPct val="0"/>
        </a:spcBef>
        <a:spcAft>
          <a:spcPct val="0"/>
        </a:spcAft>
        <a:defRPr sz="2000" b="1">
          <a:solidFill>
            <a:srgbClr val="376089"/>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2000" b="1">
          <a:solidFill>
            <a:srgbClr val="376089"/>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2000" b="1">
          <a:solidFill>
            <a:srgbClr val="376089"/>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2000" b="1">
          <a:solidFill>
            <a:srgbClr val="376089"/>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3200" b="1">
          <a:solidFill>
            <a:srgbClr val="376089"/>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3200" b="1">
          <a:solidFill>
            <a:srgbClr val="376089"/>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3200" b="1">
          <a:solidFill>
            <a:srgbClr val="376089"/>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3200" b="1">
          <a:solidFill>
            <a:srgbClr val="376089"/>
          </a:solidFill>
          <a:effectLst>
            <a:outerShdw blurRad="38100" dist="38100" dir="2700000" algn="tl">
              <a:srgbClr val="000000"/>
            </a:outerShdw>
          </a:effectLst>
          <a:latin typeface="Tahoma" pitchFamily="34" charset="0"/>
        </a:defRPr>
      </a:lvl9pPr>
    </p:titleStyle>
    <p:bodyStyle>
      <a:lvl1pPr marL="342900" indent="-342900" algn="just" rtl="0" eaLnBrk="0" fontAlgn="base" hangingPunct="0">
        <a:spcBef>
          <a:spcPct val="20000"/>
        </a:spcBef>
        <a:spcAft>
          <a:spcPct val="0"/>
        </a:spcAft>
        <a:buSzPct val="85000"/>
        <a:buBlip>
          <a:blip r:embed="rId14"/>
        </a:buBlip>
        <a:defRPr sz="3200">
          <a:solidFill>
            <a:srgbClr val="000000"/>
          </a:solidFill>
          <a:latin typeface="Calibri" pitchFamily="34" charset="0"/>
          <a:ea typeface="+mn-ea"/>
          <a:cs typeface="+mn-cs"/>
        </a:defRPr>
      </a:lvl1pPr>
      <a:lvl2pPr marL="742950" indent="-285750" algn="just" rtl="0" eaLnBrk="0" fontAlgn="base" hangingPunct="0">
        <a:spcBef>
          <a:spcPct val="20000"/>
        </a:spcBef>
        <a:spcAft>
          <a:spcPct val="0"/>
        </a:spcAft>
        <a:buClr>
          <a:schemeClr val="bg2"/>
        </a:buClr>
        <a:buSzPct val="70000"/>
        <a:buFont typeface="Wingdings" pitchFamily="2" charset="2"/>
        <a:buChar char="n"/>
        <a:defRPr sz="2800">
          <a:solidFill>
            <a:srgbClr val="000000"/>
          </a:solidFill>
          <a:latin typeface="Calibri" pitchFamily="34" charset="0"/>
        </a:defRPr>
      </a:lvl2pPr>
      <a:lvl3pPr marL="1143000" indent="-228600" algn="just" rtl="0" eaLnBrk="0" fontAlgn="base" hangingPunct="0">
        <a:spcBef>
          <a:spcPct val="20000"/>
        </a:spcBef>
        <a:spcAft>
          <a:spcPct val="0"/>
        </a:spcAft>
        <a:buSzPct val="70000"/>
        <a:buFont typeface="Wingdings" pitchFamily="2" charset="2"/>
        <a:buChar char="n"/>
        <a:defRPr sz="2400">
          <a:solidFill>
            <a:srgbClr val="000000"/>
          </a:solidFill>
          <a:latin typeface="Calibri" pitchFamily="34" charset="0"/>
        </a:defRPr>
      </a:lvl3pPr>
      <a:lvl4pPr marL="1600200" indent="-228600" algn="just" rtl="0" eaLnBrk="0" fontAlgn="base" hangingPunct="0">
        <a:spcBef>
          <a:spcPct val="20000"/>
        </a:spcBef>
        <a:spcAft>
          <a:spcPct val="0"/>
        </a:spcAft>
        <a:buSzPct val="70000"/>
        <a:buFont typeface="Wingdings" pitchFamily="2" charset="2"/>
        <a:buChar char="n"/>
        <a:defRPr sz="2000">
          <a:solidFill>
            <a:srgbClr val="000000"/>
          </a:solidFill>
          <a:latin typeface="Calibri" pitchFamily="34" charset="0"/>
        </a:defRPr>
      </a:lvl4pPr>
      <a:lvl5pPr marL="2057400" indent="-228600" algn="just" rtl="0" eaLnBrk="0" fontAlgn="base" hangingPunct="0">
        <a:spcBef>
          <a:spcPct val="20000"/>
        </a:spcBef>
        <a:spcAft>
          <a:spcPct val="0"/>
        </a:spcAft>
        <a:buChar char="•"/>
        <a:defRPr sz="2000">
          <a:solidFill>
            <a:srgbClr val="000000"/>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hyperlink" Target="file:///C:\Users\LAURA\AppData\Local\Microsoft\Windows\INetCache\Users\MARTINELLI\AppData\Local\Microsoft\Windows\INetCache\Content.Outlook\AppData\Local\Microsoft\Windows\INetCache\Mario%20Morelli\AppData\Local\Microsoft\Windows\AppData\Local\Microsoft\Windows\INetCache\AppData\Local\Microsoft\AppData\Local\Microsoft\Windows\AppData\Local\Microsoft\Windows\Users\MARTINELLI\AppData\Local\Microsoft\Windows\AppData\Local\Microsoft\Windows\AppData\Local\Microsoft\Windows\AppData\Local\Microsoft\Windows\INetCache\Content.Outlook\I0MSOSH1\MODIFICHE%20D.%20LGS.%20N.%2036%20(15.3.22)%20UTILIZZARE%20LA%20COLONNA%20DI%20DESTRA.do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file:///C:\Users\LAURA\AppData\Local\Microsoft\Windows\INetCache\Users\MARTINELLI\AppData\Local\Microsoft\Windows\INetCache\Content.Outlook\AppData\Local\Microsoft\Windows\INetCache\Mario%20Morelli\AppData\Local\Microsoft\Windows\AppData\Local\Microsoft\Windows\INetCache\AppData\Local\Microsoft\AppData\Local\Microsoft\Windows\AppData\Local\Microsoft\Windows\Users\MARTINELLI\AppData\Local\Microsoft\Windows\AppData\Local\Microsoft\Windows\AppData\Local\Microsoft\Windows\AppData\Local\Microsoft\Windows\INetCache\Content.Outlook\I0MSOSH1\MODIFICHE%20D.%20LGS.%20N.%2036%20(15.3.22)%20UTILIZZARE%20LA%20COLONNA%20DI%20DESTRA.doc"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file:///C:\Users\LAURA\AppData\Local\Microsoft\Windows\INetCache\Users\MARTINELLI\AppData\Local\Microsoft\Windows\INetCache\Content.Outlook\AppData\Local\Microsoft\Windows\INetCache\Mario%20Morelli\AppData\Local\Microsoft\Windows\AppData\Local\Microsoft\Windows\INetCache\AppData\Local\Microsoft\AppData\Local\Microsoft\Windows\AppData\Local\Microsoft\Windows\Users\MARTINELLI\AppData\Local\Microsoft\Windows\AppData\Local\Microsoft\Windows\AppData\Local\Microsoft\Windows\AppData\Local\Microsoft\Windows\INetCache\Content.Outlook\I0MSOSH1\MODIFICHE%20D.%20LGS.%20N.%2036%20(15.3.22)%20UTILIZZARE%20LA%20COLONNA%20DI%20DESTRA.do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2"/>
          <p:cNvSpPr>
            <a:spLocks noChangeArrowheads="1"/>
          </p:cNvSpPr>
          <p:nvPr/>
        </p:nvSpPr>
        <p:spPr bwMode="auto">
          <a:xfrm>
            <a:off x="308433" y="3356992"/>
            <a:ext cx="8296015" cy="23042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ctr"/>
            <a:r>
              <a:rPr lang="it-IT" sz="4500" b="1" cap="all" dirty="0">
                <a:solidFill>
                  <a:srgbClr val="376089"/>
                </a:solidFill>
                <a:latin typeface="Calibri" pitchFamily="34" charset="0"/>
              </a:rPr>
              <a:t>RIFORMA DELLO SPORT</a:t>
            </a:r>
          </a:p>
          <a:p>
            <a:pPr algn="ctr"/>
            <a:endParaRPr lang="it-IT" sz="4500" b="1" cap="all" dirty="0">
              <a:solidFill>
                <a:srgbClr val="376089"/>
              </a:solidFill>
              <a:latin typeface="Calibri" pitchFamily="34" charset="0"/>
            </a:endParaRPr>
          </a:p>
          <a:p>
            <a:pPr algn="ctr"/>
            <a:r>
              <a:rPr lang="it-IT" dirty="0"/>
              <a:t>Il lavoro sportivo aggiornato sulla nuova disciplina in vigore</a:t>
            </a:r>
            <a:endParaRPr lang="it-IT" sz="6000" b="1" dirty="0">
              <a:solidFill>
                <a:srgbClr val="376089"/>
              </a:solidFill>
              <a:latin typeface="Calibri" pitchFamily="34" charset="0"/>
            </a:endParaRPr>
          </a:p>
          <a:p>
            <a:pPr algn="ctr"/>
            <a:endParaRPr lang="it-IT" sz="2800" b="1" dirty="0">
              <a:solidFill>
                <a:srgbClr val="376089"/>
              </a:solidFill>
              <a:latin typeface="Calibri" pitchFamily="34" charset="0"/>
            </a:endParaRPr>
          </a:p>
          <a:p>
            <a:pPr algn="ctr"/>
            <a:r>
              <a:rPr lang="it-IT" sz="2800" b="1" dirty="0">
                <a:solidFill>
                  <a:srgbClr val="376089"/>
                </a:solidFill>
                <a:latin typeface="Calibri" pitchFamily="34" charset="0"/>
              </a:rPr>
              <a:t>Avv. Guido Martinelli</a:t>
            </a:r>
          </a:p>
          <a:p>
            <a:pPr algn="ctr"/>
            <a:r>
              <a:rPr lang="it-IT" sz="2800" b="1" dirty="0">
                <a:solidFill>
                  <a:srgbClr val="376089"/>
                </a:solidFill>
                <a:latin typeface="Calibri" pitchFamily="34" charset="0"/>
              </a:rPr>
              <a:t>Federazione Italiana Vela</a:t>
            </a:r>
          </a:p>
          <a:p>
            <a:pPr algn="ctr"/>
            <a:endParaRPr lang="it-IT" sz="2800" b="1" dirty="0">
              <a:solidFill>
                <a:srgbClr val="376089"/>
              </a:solidFill>
              <a:latin typeface="Calibri" pitchFamily="34" charset="0"/>
            </a:endParaRPr>
          </a:p>
          <a:p>
            <a:pPr algn="ctr"/>
            <a:endParaRPr lang="it-IT" sz="6000" b="1" dirty="0">
              <a:solidFill>
                <a:srgbClr val="376089"/>
              </a:solidFill>
              <a:latin typeface="Calibri" pitchFamily="34" charset="0"/>
            </a:endParaRPr>
          </a:p>
          <a:p>
            <a:pPr algn="ctr"/>
            <a:endParaRPr lang="it-IT" sz="2400" b="1" u="sng" dirty="0">
              <a:solidFill>
                <a:srgbClr val="376089"/>
              </a:solidFill>
              <a:latin typeface="Calibri" pitchFamily="34" charset="0"/>
            </a:endParaRPr>
          </a:p>
          <a:p>
            <a:pPr algn="ctr"/>
            <a:endParaRPr lang="it-IT" sz="2400" b="1" u="sng" dirty="0">
              <a:solidFill>
                <a:srgbClr val="376089"/>
              </a:solidFill>
              <a:latin typeface="Calibri" pitchFamily="34" charset="0"/>
            </a:endParaRPr>
          </a:p>
        </p:txBody>
      </p:sp>
      <p:sp>
        <p:nvSpPr>
          <p:cNvPr id="3" name="CasellaDiTesto 2">
            <a:extLst>
              <a:ext uri="{FF2B5EF4-FFF2-40B4-BE49-F238E27FC236}">
                <a16:creationId xmlns:a16="http://schemas.microsoft.com/office/drawing/2014/main" id="{5EB45778-3562-6D1D-6DCF-8CC7BBBC4B3B}"/>
              </a:ext>
            </a:extLst>
          </p:cNvPr>
          <p:cNvSpPr txBox="1"/>
          <p:nvPr/>
        </p:nvSpPr>
        <p:spPr>
          <a:xfrm>
            <a:off x="28448" y="2780928"/>
            <a:ext cx="9144000" cy="1569660"/>
          </a:xfrm>
          <a:prstGeom prst="rect">
            <a:avLst/>
          </a:prstGeom>
          <a:noFill/>
        </p:spPr>
        <p:txBody>
          <a:bodyPr wrap="square" rtlCol="0">
            <a:spAutoFit/>
          </a:bodyPr>
          <a:lstStyle/>
          <a:p>
            <a:pPr algn="ctr"/>
            <a:endParaRPr lang="it-IT" b="1">
              <a:solidFill>
                <a:srgbClr val="376089"/>
              </a:solidFill>
              <a:latin typeface="Calibri" pitchFamily="34" charset="0"/>
            </a:endParaRPr>
          </a:p>
          <a:p>
            <a:pPr algn="ctr"/>
            <a:br>
              <a:rPr lang="it-IT" b="1">
                <a:solidFill>
                  <a:srgbClr val="376089"/>
                </a:solidFill>
                <a:latin typeface="Calibri" pitchFamily="34" charset="0"/>
              </a:rPr>
            </a:br>
            <a:endParaRPr lang="it-IT" b="1" dirty="0">
              <a:solidFill>
                <a:srgbClr val="376089"/>
              </a:solidFill>
              <a:latin typeface="Calibri" pitchFamily="34" charset="0"/>
            </a:endParaRPr>
          </a:p>
        </p:txBody>
      </p:sp>
    </p:spTree>
    <p:extLst>
      <p:ext uri="{BB962C8B-B14F-4D97-AF65-F5344CB8AC3E}">
        <p14:creationId xmlns:p14="http://schemas.microsoft.com/office/powerpoint/2010/main" val="21912460"/>
      </p:ext>
    </p:extLst>
  </p:cSld>
  <p:clrMapOvr>
    <a:masterClrMapping/>
  </p:clrMapOvr>
  <p:transition spd="med">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 volontari a titolo gratuito</a:t>
            </a:r>
          </a:p>
        </p:txBody>
      </p:sp>
      <p:sp>
        <p:nvSpPr>
          <p:cNvPr id="7" name="Segnaposto contenuto 2"/>
          <p:cNvSpPr>
            <a:spLocks noGrp="1"/>
          </p:cNvSpPr>
          <p:nvPr>
            <p:ph idx="1"/>
          </p:nvPr>
        </p:nvSpPr>
        <p:spPr>
          <a:xfrm>
            <a:off x="611560" y="1484784"/>
            <a:ext cx="7967382" cy="3419235"/>
          </a:xfrm>
        </p:spPr>
        <p:txBody>
          <a:bodyPr>
            <a:noAutofit/>
          </a:bodyPr>
          <a:lstStyle/>
          <a:p>
            <a:pPr marL="457200" indent="-457200" algn="just">
              <a:spcBef>
                <a:spcPct val="50000"/>
              </a:spcBef>
              <a:buFontTx/>
              <a:buAutoNum type="arabicParenR"/>
            </a:pPr>
            <a:r>
              <a:rPr lang="it-IT" altLang="it-IT" sz="2200" dirty="0">
                <a:solidFill>
                  <a:srgbClr val="000000"/>
                </a:solidFill>
                <a:latin typeface="Calibri" pitchFamily="34" charset="0"/>
                <a:cs typeface="Segoe UI Light" pitchFamily="34" charset="0"/>
              </a:rPr>
              <a:t>Motivazione (</a:t>
            </a:r>
            <a:r>
              <a:rPr lang="it-IT" altLang="it-IT" sz="2200" i="1" dirty="0" err="1">
                <a:solidFill>
                  <a:srgbClr val="000000"/>
                </a:solidFill>
                <a:latin typeface="Calibri" pitchFamily="34" charset="0"/>
                <a:cs typeface="Segoe UI Light" pitchFamily="34" charset="0"/>
              </a:rPr>
              <a:t>gratia</a:t>
            </a:r>
            <a:r>
              <a:rPr lang="it-IT" altLang="it-IT" sz="2200" i="1" dirty="0">
                <a:solidFill>
                  <a:srgbClr val="000000"/>
                </a:solidFill>
                <a:latin typeface="Calibri" pitchFamily="34" charset="0"/>
                <a:cs typeface="Segoe UI Light" pitchFamily="34" charset="0"/>
              </a:rPr>
              <a:t> </a:t>
            </a:r>
            <a:r>
              <a:rPr lang="it-IT" altLang="it-IT" sz="2200" i="1" dirty="0" err="1">
                <a:solidFill>
                  <a:srgbClr val="000000"/>
                </a:solidFill>
                <a:latin typeface="Calibri" pitchFamily="34" charset="0"/>
                <a:cs typeface="Segoe UI Light" pitchFamily="34" charset="0"/>
              </a:rPr>
              <a:t>vel</a:t>
            </a:r>
            <a:r>
              <a:rPr lang="it-IT" altLang="it-IT" sz="2200" i="1" dirty="0">
                <a:solidFill>
                  <a:srgbClr val="000000"/>
                </a:solidFill>
                <a:latin typeface="Calibri" pitchFamily="34" charset="0"/>
                <a:cs typeface="Segoe UI Light" pitchFamily="34" charset="0"/>
              </a:rPr>
              <a:t> </a:t>
            </a:r>
            <a:r>
              <a:rPr lang="it-IT" altLang="it-IT" sz="2200" i="1" dirty="0" err="1">
                <a:solidFill>
                  <a:srgbClr val="000000"/>
                </a:solidFill>
                <a:latin typeface="Calibri" pitchFamily="34" charset="0"/>
                <a:cs typeface="Segoe UI Light" pitchFamily="34" charset="0"/>
              </a:rPr>
              <a:t>benevolentia</a:t>
            </a:r>
            <a:r>
              <a:rPr lang="it-IT" altLang="it-IT" sz="2200" i="1" dirty="0">
                <a:solidFill>
                  <a:srgbClr val="000000"/>
                </a:solidFill>
                <a:latin typeface="Calibri" pitchFamily="34" charset="0"/>
                <a:cs typeface="Segoe UI Light" pitchFamily="34" charset="0"/>
              </a:rPr>
              <a:t> </a:t>
            </a:r>
            <a:r>
              <a:rPr lang="it-IT" altLang="it-IT" sz="2200" i="1" dirty="0" err="1">
                <a:solidFill>
                  <a:srgbClr val="000000"/>
                </a:solidFill>
                <a:latin typeface="Calibri" pitchFamily="34" charset="0"/>
                <a:cs typeface="Segoe UI Light" pitchFamily="34" charset="0"/>
              </a:rPr>
              <a:t>causae</a:t>
            </a:r>
            <a:r>
              <a:rPr lang="it-IT" altLang="it-IT" sz="2200" dirty="0">
                <a:solidFill>
                  <a:srgbClr val="000000"/>
                </a:solidFill>
                <a:latin typeface="Calibri" pitchFamily="34" charset="0"/>
                <a:cs typeface="Segoe UI Light" pitchFamily="34" charset="0"/>
              </a:rPr>
              <a:t>) da acquisire</a:t>
            </a:r>
          </a:p>
          <a:p>
            <a:pPr marL="457200" indent="-457200" algn="just">
              <a:spcBef>
                <a:spcPct val="50000"/>
              </a:spcBef>
              <a:buFontTx/>
              <a:buAutoNum type="arabicParenR"/>
            </a:pPr>
            <a:r>
              <a:rPr lang="it-IT" altLang="it-IT" sz="2200" dirty="0">
                <a:solidFill>
                  <a:srgbClr val="000000"/>
                </a:solidFill>
                <a:latin typeface="Calibri" pitchFamily="34" charset="0"/>
                <a:cs typeface="Segoe UI Light" pitchFamily="34" charset="0"/>
              </a:rPr>
              <a:t>Nessun obbligo fiscale</a:t>
            </a:r>
          </a:p>
          <a:p>
            <a:pPr marL="457200" indent="-457200" algn="just">
              <a:spcBef>
                <a:spcPct val="50000"/>
              </a:spcBef>
              <a:buFontTx/>
              <a:buAutoNum type="arabicParenR"/>
            </a:pPr>
            <a:r>
              <a:rPr lang="it-IT" altLang="it-IT" sz="2200" dirty="0">
                <a:solidFill>
                  <a:srgbClr val="000000"/>
                </a:solidFill>
                <a:latin typeface="Calibri" pitchFamily="34" charset="0"/>
                <a:cs typeface="Segoe UI Light" pitchFamily="34" charset="0"/>
              </a:rPr>
              <a:t>Nessun obbligo previdenziale</a:t>
            </a:r>
          </a:p>
          <a:p>
            <a:pPr marL="457200" indent="-457200" algn="just">
              <a:spcBef>
                <a:spcPct val="50000"/>
              </a:spcBef>
              <a:buFontTx/>
              <a:buAutoNum type="arabicParenR"/>
            </a:pPr>
            <a:r>
              <a:rPr lang="it-IT" altLang="it-IT" sz="2200" dirty="0">
                <a:solidFill>
                  <a:srgbClr val="000000"/>
                </a:solidFill>
                <a:latin typeface="Calibri" pitchFamily="34" charset="0"/>
                <a:cs typeface="Segoe UI Light" pitchFamily="34" charset="0"/>
              </a:rPr>
              <a:t>E’ possibile riconoscere il rimborso delle spese vive effettivamente sostenute</a:t>
            </a:r>
          </a:p>
          <a:p>
            <a:pPr marL="457200" indent="-457200" algn="just">
              <a:spcBef>
                <a:spcPct val="50000"/>
              </a:spcBef>
              <a:buFontTx/>
              <a:buAutoNum type="arabicParenR"/>
            </a:pPr>
            <a:r>
              <a:rPr lang="it-IT" altLang="it-IT" sz="2200" dirty="0">
                <a:solidFill>
                  <a:srgbClr val="000000"/>
                </a:solidFill>
                <a:latin typeface="Calibri" pitchFamily="34" charset="0"/>
                <a:cs typeface="Segoe UI Light" pitchFamily="34" charset="0"/>
              </a:rPr>
              <a:t>Copertura assicurativa morte e invalidità permanente per i tesserati delle sportive + </a:t>
            </a:r>
            <a:r>
              <a:rPr lang="it-IT" altLang="it-IT" sz="2200" dirty="0">
                <a:solidFill>
                  <a:srgbClr val="FF0000"/>
                </a:solidFill>
                <a:latin typeface="Calibri" pitchFamily="34" charset="0"/>
                <a:cs typeface="Segoe UI Light" pitchFamily="34" charset="0"/>
              </a:rPr>
              <a:t>responsabilità civile per terzo settore e sport post riforma </a:t>
            </a:r>
          </a:p>
          <a:p>
            <a:pPr marL="457200" indent="-457200" algn="just">
              <a:spcBef>
                <a:spcPct val="50000"/>
              </a:spcBef>
              <a:buFontTx/>
              <a:buAutoNum type="arabicParenR"/>
            </a:pPr>
            <a:r>
              <a:rPr lang="it-IT" altLang="it-IT" sz="2200" dirty="0">
                <a:solidFill>
                  <a:srgbClr val="FF0000"/>
                </a:solidFill>
                <a:latin typeface="Calibri" pitchFamily="34" charset="0"/>
                <a:cs typeface="Segoe UI Light" pitchFamily="34" charset="0"/>
              </a:rPr>
              <a:t>Responsabilità degli amministratori in caso di mancata indicazione dei volontari e conseguente mancata copertura assicurativa</a:t>
            </a:r>
          </a:p>
          <a:p>
            <a:pPr marL="0" indent="0">
              <a:buNone/>
            </a:pPr>
            <a:endParaRPr lang="it-IT" sz="22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
            <a:extLst>
              <a:ext uri="{FF2B5EF4-FFF2-40B4-BE49-F238E27FC236}">
                <a16:creationId xmlns:a16="http://schemas.microsoft.com/office/drawing/2014/main" id="{ABD4A868-237B-4FB1-9471-B5E0CB5EEADE}"/>
              </a:ext>
            </a:extLst>
          </p:cNvPr>
          <p:cNvSpPr/>
          <p:nvPr/>
        </p:nvSpPr>
        <p:spPr bwMode="gray">
          <a:xfrm>
            <a:off x="179512" y="908720"/>
            <a:ext cx="8712968" cy="5286941"/>
          </a:xfrm>
          <a:prstGeom prst="roundRect">
            <a:avLst>
              <a:gd name="adj" fmla="val 5667"/>
            </a:avLst>
          </a:prstGeom>
          <a:noFill/>
          <a:ln w="3175" algn="ctr">
            <a:noFill/>
            <a:miter lim="800000"/>
            <a:headEnd/>
            <a:tailEnd/>
          </a:ln>
        </p:spPr>
        <p:txBody>
          <a:bodyPr wrap="square" lIns="365760" tIns="88900" rIns="88900" bIns="88900" rtlCol="0" anchor="ctr"/>
          <a:lstStyle/>
          <a:p>
            <a:pPr algn="just">
              <a:lnSpc>
                <a:spcPct val="115000"/>
              </a:lnSpc>
              <a:spcAft>
                <a:spcPts val="600"/>
              </a:spcAft>
            </a:pP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Il decreto correttivo si propone di andare incontro alle esigenze emerse nel corso delle audizioni, apprestando soluzioni diverse a seconda delle aree di attività dilettantistiche:</a:t>
            </a:r>
          </a:p>
          <a:p>
            <a:pPr marL="342900" lvl="0" indent="-342900" algn="just">
              <a:lnSpc>
                <a:spcPct val="115000"/>
              </a:lnSpc>
              <a:spcAft>
                <a:spcPts val="600"/>
              </a:spcAft>
              <a:buFont typeface="Symbol" panose="05050102010706020507" pitchFamily="18" charset="2"/>
              <a:buChar char=""/>
            </a:pP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l’attività di base svolta essenzialmente con prestazioni volontarie (che, in analogia alle disposizioni del terzo settore, è prevista a titolo esclusivamente volontario) o con compensi di natura minimale fino a 5.000 euro massimo a percettore (in analogia a quanto già previsto dalla allora Enpals nella circolare n. 13 del 2006 e dalla vigente disciplina sui compensi occasionali) per la quale non è previsto alcun nuovo adempimento o aumento di costo;</a:t>
            </a:r>
          </a:p>
          <a:p>
            <a:pPr marL="342900" lvl="0" indent="-342900" algn="just">
              <a:lnSpc>
                <a:spcPct val="115000"/>
              </a:lnSpc>
              <a:spcAft>
                <a:spcPts val="600"/>
              </a:spcAft>
              <a:buFont typeface="Symbol" panose="05050102010706020507" pitchFamily="18" charset="2"/>
              <a:buChar char=""/>
            </a:pP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l’attività giovanile e di avviamento: nella quale potranno operare lavoratori che percepiscono fino a 15.000 euro massimo all’anno. Per gli importi eccedenti i 5.000 euro sarà riconosciuta tutela sotto il profilo lavoristico ma nessuna ritenuta fiscale. Questo consentirà di ridurre il costo complessivo a carico di </a:t>
            </a:r>
            <a:r>
              <a:rPr lang="it-IT" sz="1400" dirty="0" err="1">
                <a:solidFill>
                  <a:srgbClr val="000000"/>
                </a:solidFill>
                <a:effectLst/>
                <a:latin typeface="Calibri" pitchFamily="34" charset="0"/>
                <a:ea typeface="Calibri" panose="020F0502020204030204" pitchFamily="34" charset="0"/>
                <a:cs typeface="Times New Roman" panose="02020603050405020304" pitchFamily="18" charset="0"/>
              </a:rPr>
              <a:t>asd</a:t>
            </a: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 e </a:t>
            </a:r>
            <a:r>
              <a:rPr lang="it-IT" sz="1400" dirty="0" err="1">
                <a:solidFill>
                  <a:srgbClr val="000000"/>
                </a:solidFill>
                <a:effectLst/>
                <a:latin typeface="Calibri" pitchFamily="34" charset="0"/>
                <a:ea typeface="Calibri" panose="020F0502020204030204" pitchFamily="34" charset="0"/>
                <a:cs typeface="Times New Roman" panose="02020603050405020304" pitchFamily="18" charset="0"/>
              </a:rPr>
              <a:t>ssd</a:t>
            </a: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 rispetto al testo vigente, di circa il 24 per cento, e di contenere l’aumento mediamente al 7 per cento che viene integralmente destinato alla previdenza del lavoratore, finora non riconosciutagli, a parità di netto da percepire;</a:t>
            </a:r>
          </a:p>
          <a:p>
            <a:pPr marL="342900" lvl="0" indent="-342900" algn="just">
              <a:lnSpc>
                <a:spcPct val="115000"/>
              </a:lnSpc>
              <a:spcAft>
                <a:spcPts val="600"/>
              </a:spcAft>
              <a:buFont typeface="Symbol" panose="05050102010706020507" pitchFamily="18" charset="2"/>
              <a:buChar char=""/>
            </a:pP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attività dilettantistica apicale di vertice: nella quale potranno operare lavoratori sportivi che percepiscono oltre 15.000 euro all’anno. Regolare assoggettamento per la parte eccedente i 15.000 euro a ritenuta fiscale e, per la parte eccedente i 5.000 euro, a ritenuta previdenziale. Questo consentirà di ridurre il costo complessivo a carico di </a:t>
            </a:r>
            <a:r>
              <a:rPr lang="it-IT" sz="1400" dirty="0" err="1">
                <a:solidFill>
                  <a:srgbClr val="000000"/>
                </a:solidFill>
                <a:effectLst/>
                <a:latin typeface="Calibri" pitchFamily="34" charset="0"/>
                <a:ea typeface="Calibri" panose="020F0502020204030204" pitchFamily="34" charset="0"/>
                <a:cs typeface="Times New Roman" panose="02020603050405020304" pitchFamily="18" charset="0"/>
              </a:rPr>
              <a:t>asd</a:t>
            </a: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 e </a:t>
            </a:r>
            <a:r>
              <a:rPr lang="it-IT" sz="1400" dirty="0" err="1">
                <a:solidFill>
                  <a:srgbClr val="000000"/>
                </a:solidFill>
                <a:effectLst/>
                <a:latin typeface="Calibri" pitchFamily="34" charset="0"/>
                <a:ea typeface="Calibri" panose="020F0502020204030204" pitchFamily="34" charset="0"/>
                <a:cs typeface="Times New Roman" panose="02020603050405020304" pitchFamily="18" charset="0"/>
              </a:rPr>
              <a:t>ssd</a:t>
            </a:r>
            <a:r>
              <a:rPr lang="it-IT" sz="1400" dirty="0">
                <a:solidFill>
                  <a:srgbClr val="000000"/>
                </a:solidFill>
                <a:effectLst/>
                <a:latin typeface="Calibri" pitchFamily="34" charset="0"/>
                <a:ea typeface="Calibri" panose="020F0502020204030204" pitchFamily="34" charset="0"/>
                <a:cs typeface="Times New Roman" panose="02020603050405020304" pitchFamily="18" charset="0"/>
              </a:rPr>
              <a:t>, rispetto al testo vigente, di circa il 23 per cento, e di contenere l’aumento mediamente al 9 per cento che viene integralmente destinato alla previdenza a favore del lavoratore, finora non riconosciutagli, a parità di netto da percepire.</a:t>
            </a:r>
          </a:p>
        </p:txBody>
      </p:sp>
      <p:sp>
        <p:nvSpPr>
          <p:cNvPr id="5" name="Segnaposto testo 1">
            <a:extLst>
              <a:ext uri="{FF2B5EF4-FFF2-40B4-BE49-F238E27FC236}">
                <a16:creationId xmlns:a16="http://schemas.microsoft.com/office/drawing/2014/main" id="{F130F136-7A0B-41F5-B7D2-B53B77CF5544}"/>
              </a:ext>
            </a:extLst>
          </p:cNvPr>
          <p:cNvSpPr>
            <a:spLocks noGrp="1"/>
          </p:cNvSpPr>
          <p:nvPr>
            <p:ph type="body" sz="quarter" idx="4294967295"/>
          </p:nvPr>
        </p:nvSpPr>
        <p:spPr>
          <a:xfrm>
            <a:off x="755576" y="88727"/>
            <a:ext cx="7632848" cy="387945"/>
          </a:xfrm>
          <a:prstGeom prst="rect">
            <a:avLst/>
          </a:prstGeom>
        </p:spPr>
        <p:txBody>
          <a:bodyPr/>
          <a:lstStyle/>
          <a:p>
            <a:pPr marL="3175" indent="-3175" algn="l">
              <a:buNone/>
            </a:pPr>
            <a:r>
              <a:rPr lang="it-IT" sz="2400" b="1" dirty="0">
                <a:solidFill>
                  <a:srgbClr val="376089"/>
                </a:solidFill>
                <a:latin typeface="Calibri" pitchFamily="34" charset="0"/>
              </a:rPr>
              <a:t>Lavoro Sportivo</a:t>
            </a:r>
            <a:br>
              <a:rPr lang="it-IT" sz="2400" b="1" dirty="0">
                <a:solidFill>
                  <a:srgbClr val="376089"/>
                </a:solidFill>
                <a:latin typeface="Calibri" pitchFamily="34" charset="0"/>
              </a:rPr>
            </a:br>
            <a:r>
              <a:rPr lang="it-IT" sz="2400" b="1" dirty="0">
                <a:solidFill>
                  <a:srgbClr val="376089"/>
                </a:solidFill>
                <a:latin typeface="Calibri" pitchFamily="34" charset="0"/>
              </a:rPr>
              <a:t>Aspetti salienti della proposta di decreto correttivo</a:t>
            </a:r>
          </a:p>
        </p:txBody>
      </p:sp>
      <p:sp>
        <p:nvSpPr>
          <p:cNvPr id="4" name="Segnaposto piè di pagina 4"/>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11</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3903094690"/>
      </p:ext>
    </p:extLst>
  </p:cSld>
  <p:clrMapOvr>
    <a:masterClrMapping/>
  </p:clrMapOvr>
  <p:transition spd="med">
    <p:strips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 lavoratori sportivi </a:t>
            </a:r>
          </a:p>
        </p:txBody>
      </p:sp>
      <p:sp>
        <p:nvSpPr>
          <p:cNvPr id="7" name="Segnaposto testo 3"/>
          <p:cNvSpPr txBox="1">
            <a:spLocks/>
          </p:cNvSpPr>
          <p:nvPr/>
        </p:nvSpPr>
        <p:spPr>
          <a:xfrm>
            <a:off x="611560" y="1268760"/>
            <a:ext cx="8021171" cy="2980246"/>
          </a:xfrm>
          <a:prstGeom prst="rect">
            <a:avLst/>
          </a:prstGeom>
        </p:spPr>
        <p:txBody>
          <a:bodyPr/>
          <a:lstStyle/>
          <a:p>
            <a:pPr algn="just"/>
            <a:r>
              <a:rPr lang="it-IT" sz="2000" dirty="0">
                <a:solidFill>
                  <a:srgbClr val="000000"/>
                </a:solidFill>
                <a:latin typeface="Calibri" pitchFamily="34" charset="0"/>
              </a:rPr>
              <a:t>1. E' lavoratore sportivo </a:t>
            </a:r>
            <a:r>
              <a:rPr lang="it-IT" sz="2000" dirty="0">
                <a:solidFill>
                  <a:srgbClr val="FF0000"/>
                </a:solidFill>
                <a:latin typeface="Calibri" pitchFamily="34" charset="0"/>
              </a:rPr>
              <a:t>l'atleta, l'allenatore, l'istruttore, il direttore tecnico, il direttore sportivo, il preparatore atletico e il direttore di gara </a:t>
            </a:r>
            <a:r>
              <a:rPr lang="it-IT" sz="2000" dirty="0">
                <a:latin typeface="Calibri" pitchFamily="34" charset="0"/>
              </a:rPr>
              <a:t>che, senza alcuna distinzione di genere e </a:t>
            </a:r>
            <a:r>
              <a:rPr lang="it-IT" sz="2000" dirty="0">
                <a:solidFill>
                  <a:srgbClr val="FF0000"/>
                </a:solidFill>
                <a:latin typeface="Calibri" pitchFamily="34" charset="0"/>
              </a:rPr>
              <a:t>indipendentemente dal settore professionistico o dilettantistico, esercita l’attività sportiva verso un corrispettivo</a:t>
            </a:r>
            <a:r>
              <a:rPr lang="it-IT" sz="2000" dirty="0">
                <a:latin typeface="Calibri" pitchFamily="34" charset="0"/>
              </a:rPr>
              <a:t>. </a:t>
            </a:r>
            <a:r>
              <a:rPr lang="it-IT" sz="2000" u="sng" dirty="0">
                <a:solidFill>
                  <a:srgbClr val="000000"/>
                </a:solidFill>
                <a:latin typeface="Calibri" pitchFamily="34" charset="0"/>
              </a:rPr>
              <a:t>È lavoratore sportivo anche ogni tesserato, ai sensi dell’articolo 15, che svolge verso un corrispettivo le mansioni rientranti, sulla base dei regolamenti dei singoli enti affilianti, tra quelle necessarie per lo svolgimento di attività sportiva, con esclusione delle mansioni di carattere amministrativo-gestionale.</a:t>
            </a:r>
          </a:p>
          <a:p>
            <a:pPr algn="just"/>
            <a:endParaRPr lang="it-IT" sz="500" dirty="0">
              <a:latin typeface="Calibri" pitchFamily="34" charset="0"/>
            </a:endParaRPr>
          </a:p>
          <a:p>
            <a:pPr algn="just"/>
            <a:r>
              <a:rPr lang="it-IT" sz="2000" dirty="0">
                <a:solidFill>
                  <a:srgbClr val="000000"/>
                </a:solidFill>
                <a:latin typeface="Calibri" pitchFamily="34" charset="0"/>
              </a:rPr>
              <a:t>1-</a:t>
            </a:r>
            <a:r>
              <a:rPr lang="it-IT" sz="2000" i="1" dirty="0">
                <a:solidFill>
                  <a:srgbClr val="000000"/>
                </a:solidFill>
                <a:latin typeface="Calibri" pitchFamily="34" charset="0"/>
              </a:rPr>
              <a:t>bis</a:t>
            </a:r>
            <a:r>
              <a:rPr lang="it-IT" sz="2000" dirty="0">
                <a:solidFill>
                  <a:srgbClr val="000000"/>
                </a:solidFill>
                <a:latin typeface="Calibri" pitchFamily="34" charset="0"/>
              </a:rPr>
              <a:t>. La disciplina del lavoro sportivo è posta a tutela della dignità dei lavoratori nel rispetto del principio di specificità dello sport.</a:t>
            </a:r>
          </a:p>
          <a:p>
            <a:pPr algn="just"/>
            <a:endParaRPr lang="it-IT" sz="500" dirty="0">
              <a:solidFill>
                <a:srgbClr val="000000"/>
              </a:solidFill>
              <a:latin typeface="Calibri" pitchFamily="34" charset="0"/>
            </a:endParaRPr>
          </a:p>
          <a:p>
            <a:pPr algn="just"/>
            <a:r>
              <a:rPr lang="it-IT" sz="2000" dirty="0">
                <a:solidFill>
                  <a:srgbClr val="000000"/>
                </a:solidFill>
                <a:latin typeface="Calibri" pitchFamily="34" charset="0"/>
              </a:rPr>
              <a:t>2. Ricorrendone i presupposti, </a:t>
            </a:r>
            <a:r>
              <a:rPr lang="it-IT" sz="2000" dirty="0">
                <a:solidFill>
                  <a:srgbClr val="FF0000"/>
                </a:solidFill>
                <a:latin typeface="Calibri" pitchFamily="34" charset="0"/>
              </a:rPr>
              <a:t>l'attività di lavoro sportivo può costituire oggetto di un rapporto di lavoro subordinato o di un rapporto di lavoro autonomo, anche nella forma di collaborazioni coordinate e continuative ai sensi dell'</a:t>
            </a:r>
            <a:r>
              <a:rPr lang="it-IT" sz="2000" u="sng" dirty="0">
                <a:solidFill>
                  <a:srgbClr val="FF0000"/>
                </a:solidFill>
                <a:latin typeface="Calibri" pitchFamily="34" charset="0"/>
                <a:hlinkClick r:id="rId2" action="ppaction://hlinkfile">
                  <a:extLst>
                    <a:ext uri="{A12FA001-AC4F-418D-AE19-62706E023703}">
                      <ahyp:hlinkClr xmlns:ahyp="http://schemas.microsoft.com/office/drawing/2018/hyperlinkcolor" val="tx"/>
                    </a:ext>
                  </a:extLst>
                </a:hlinkClick>
              </a:rPr>
              <a:t>articolo 409, comma 1, n. 3 del codice di procedura civile</a:t>
            </a:r>
            <a:r>
              <a:rPr lang="it-IT" sz="2000" dirty="0">
                <a:solidFill>
                  <a:srgbClr val="FF0000"/>
                </a:solidFill>
                <a:latin typeface="Calibri" pitchFamily="34" charset="0"/>
              </a:rPr>
              <a:t>.</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La certificazione dei rapporti di lavoro</a:t>
            </a:r>
          </a:p>
        </p:txBody>
      </p:sp>
      <p:sp>
        <p:nvSpPr>
          <p:cNvPr id="6" name="Segnaposto testo 3"/>
          <p:cNvSpPr txBox="1">
            <a:spLocks/>
          </p:cNvSpPr>
          <p:nvPr/>
        </p:nvSpPr>
        <p:spPr>
          <a:xfrm>
            <a:off x="611560" y="1196752"/>
            <a:ext cx="7839635" cy="3869744"/>
          </a:xfrm>
          <a:prstGeom prst="rect">
            <a:avLst/>
          </a:prstGeom>
        </p:spPr>
        <p:txBody>
          <a:bodyPr/>
          <a:lstStyle/>
          <a:p>
            <a:pPr algn="just"/>
            <a:r>
              <a:rPr lang="it-IT" sz="2000" dirty="0">
                <a:solidFill>
                  <a:srgbClr val="000000"/>
                </a:solidFill>
                <a:latin typeface="Calibri" pitchFamily="34" charset="0"/>
              </a:rPr>
              <a:t>3. Ai fini della certificazione dei contratti di lavoro, gli accordi collettivi stipulati dalle Federazioni Sportive Nazionali, dalle Discipline Sportive Associate, anche </a:t>
            </a:r>
            <a:r>
              <a:rPr lang="it-IT" sz="2000" dirty="0" err="1">
                <a:solidFill>
                  <a:srgbClr val="000000"/>
                </a:solidFill>
                <a:latin typeface="Calibri" pitchFamily="34" charset="0"/>
              </a:rPr>
              <a:t>paralimpiche</a:t>
            </a:r>
            <a:r>
              <a:rPr lang="it-IT" sz="2000" dirty="0">
                <a:solidFill>
                  <a:srgbClr val="000000"/>
                </a:solidFill>
                <a:latin typeface="Calibri" pitchFamily="34" charset="0"/>
              </a:rPr>
              <a:t>, e dalle </a:t>
            </a:r>
            <a:r>
              <a:rPr lang="it-IT" sz="2000" dirty="0">
                <a:solidFill>
                  <a:srgbClr val="FF0000"/>
                </a:solidFill>
                <a:latin typeface="Calibri" pitchFamily="34" charset="0"/>
              </a:rPr>
              <a:t>organizzazioni comparativamente più rappresentative, sul piano nazionale, delle categorie di lavoratori sportivi </a:t>
            </a:r>
            <a:r>
              <a:rPr lang="it-IT" sz="2000" dirty="0">
                <a:solidFill>
                  <a:srgbClr val="000000"/>
                </a:solidFill>
                <a:latin typeface="Calibri" pitchFamily="34" charset="0"/>
              </a:rPr>
              <a:t>interessate possono individuare indici delle fattispecie utili ai sensi dell'</a:t>
            </a:r>
            <a:r>
              <a:rPr lang="it-IT" sz="2000" u="sng" dirty="0">
                <a:latin typeface="Calibri" pitchFamily="34" charset="0"/>
                <a:hlinkClick r:id="rId2" action="ppaction://hlinkfile">
                  <a:extLst>
                    <a:ext uri="{A12FA001-AC4F-418D-AE19-62706E023703}">
                      <ahyp:hlinkClr xmlns:ahyp="http://schemas.microsoft.com/office/drawing/2018/hyperlinkcolor" val="tx"/>
                    </a:ext>
                  </a:extLst>
                </a:hlinkClick>
              </a:rPr>
              <a:t>articolo 78 del decreto legislativo 10 settembre 2003, n. 276</a:t>
            </a:r>
            <a:r>
              <a:rPr lang="it-IT" sz="2000" dirty="0">
                <a:latin typeface="Calibri" pitchFamily="34" charset="0"/>
              </a:rPr>
              <a:t>. In </a:t>
            </a:r>
            <a:r>
              <a:rPr lang="it-IT" sz="2000" dirty="0">
                <a:solidFill>
                  <a:srgbClr val="000000"/>
                </a:solidFill>
                <a:latin typeface="Calibri" pitchFamily="34" charset="0"/>
              </a:rPr>
              <a:t>mancanza di questi accordi, si tiene conto degli indici individuati con decreto del Presidente del Consiglio dei ministri o dell'Autorità politica da esso delegata in materia di sport da adottarsi, di concerto con il Ministro del lavoro e delle politiche sociali, entro 9 mesi dall'entrata in vigore del presente decreto.</a:t>
            </a:r>
          </a:p>
          <a:p>
            <a:pPr algn="just"/>
            <a:endParaRPr lang="it-IT" sz="500" dirty="0">
              <a:solidFill>
                <a:srgbClr val="000000"/>
              </a:solidFill>
              <a:latin typeface="Calibri" pitchFamily="34" charset="0"/>
            </a:endParaRPr>
          </a:p>
          <a:p>
            <a:pPr algn="just"/>
            <a:r>
              <a:rPr lang="it-IT" sz="2000" dirty="0">
                <a:solidFill>
                  <a:srgbClr val="000000"/>
                </a:solidFill>
                <a:latin typeface="Calibri" pitchFamily="34" charset="0"/>
              </a:rPr>
              <a:t>4. (</a:t>
            </a:r>
            <a:r>
              <a:rPr lang="it-IT" sz="2000" u="sng" dirty="0">
                <a:solidFill>
                  <a:srgbClr val="000000"/>
                </a:solidFill>
                <a:latin typeface="Calibri" pitchFamily="34" charset="0"/>
              </a:rPr>
              <a:t>abrogato</a:t>
            </a:r>
            <a:r>
              <a:rPr lang="it-IT" sz="2000" dirty="0">
                <a:solidFill>
                  <a:srgbClr val="000000"/>
                </a:solidFill>
                <a:latin typeface="Calibri" pitchFamily="34" charset="0"/>
              </a:rPr>
              <a:t>)</a:t>
            </a:r>
          </a:p>
          <a:p>
            <a:pPr algn="just"/>
            <a:endParaRPr lang="it-IT" sz="500" dirty="0">
              <a:solidFill>
                <a:srgbClr val="000000"/>
              </a:solidFill>
              <a:latin typeface="Calibri" pitchFamily="34" charset="0"/>
            </a:endParaRPr>
          </a:p>
          <a:p>
            <a:pPr algn="just"/>
            <a:r>
              <a:rPr lang="it-IT" sz="2000" dirty="0">
                <a:solidFill>
                  <a:srgbClr val="000000"/>
                </a:solidFill>
                <a:latin typeface="Calibri" pitchFamily="34" charset="0"/>
              </a:rPr>
              <a:t>5. Per tutto quanto non diversamente disciplinato dal presente decreto, ai rapporti di lavoro sportivo</a:t>
            </a:r>
            <a:r>
              <a:rPr lang="it-IT" sz="2000" dirty="0">
                <a:latin typeface="Calibri" pitchFamily="34" charset="0"/>
              </a:rPr>
              <a:t> </a:t>
            </a:r>
            <a:r>
              <a:rPr lang="it-IT" sz="2000" dirty="0">
                <a:solidFill>
                  <a:srgbClr val="FF0000"/>
                </a:solidFill>
                <a:latin typeface="Calibri" pitchFamily="34" charset="0"/>
              </a:rPr>
              <a:t>si applicano, in quanto compatibili, le norme di legge sui rapporti di lavoro nell'impresa, incluse quelle di carattere previdenziale e tributario.</a:t>
            </a:r>
          </a:p>
          <a:p>
            <a:pPr algn="just"/>
            <a:endParaRPr lang="it-IT" sz="2000" dirty="0">
              <a:latin typeface="Calibri" pitchFamily="34" charset="0"/>
            </a:endParaRP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 lavoratori sportivi pubblici dipendenti</a:t>
            </a:r>
          </a:p>
        </p:txBody>
      </p:sp>
      <p:sp>
        <p:nvSpPr>
          <p:cNvPr id="7" name="Segnaposto testo 3"/>
          <p:cNvSpPr txBox="1">
            <a:spLocks/>
          </p:cNvSpPr>
          <p:nvPr/>
        </p:nvSpPr>
        <p:spPr>
          <a:xfrm>
            <a:off x="395536" y="1196752"/>
            <a:ext cx="8122024" cy="4690512"/>
          </a:xfrm>
          <a:prstGeom prst="rect">
            <a:avLst/>
          </a:prstGeom>
        </p:spPr>
        <p:txBody>
          <a:bodyPr/>
          <a:lstStyle/>
          <a:p>
            <a:pPr algn="just"/>
            <a:r>
              <a:rPr lang="it-IT" sz="1600" dirty="0">
                <a:solidFill>
                  <a:srgbClr val="000000"/>
                </a:solidFill>
                <a:latin typeface="Calibri" pitchFamily="34" charset="0"/>
              </a:rPr>
              <a:t>6. </a:t>
            </a:r>
            <a:r>
              <a:rPr lang="it-IT" sz="1600" i="1" dirty="0">
                <a:solidFill>
                  <a:srgbClr val="000000"/>
                </a:solidFill>
                <a:latin typeface="Calibri" pitchFamily="34" charset="0"/>
              </a:rPr>
              <a:t>I lavoratori dipendenti delle amministrazioni pubbliche di cui all‘</a:t>
            </a:r>
            <a:r>
              <a:rPr lang="it-IT" sz="1600" i="1" dirty="0">
                <a:latin typeface="Calibri" pitchFamily="34" charset="0"/>
                <a:hlinkClick r:id="rId2" action="ppaction://hlinkfile">
                  <a:extLst>
                    <a:ext uri="{A12FA001-AC4F-418D-AE19-62706E023703}">
                      <ahyp:hlinkClr xmlns:ahyp="http://schemas.microsoft.com/office/drawing/2018/hyperlinkcolor" val="tx"/>
                    </a:ext>
                  </a:extLst>
                </a:hlinkClick>
              </a:rPr>
              <a:t>articolo 1, comma 2, del decreto legislativo 30 marzo 2001, n. 165</a:t>
            </a:r>
            <a:r>
              <a:rPr lang="it-IT" sz="1600" i="1" dirty="0">
                <a:latin typeface="Calibri" pitchFamily="34" charset="0"/>
              </a:rPr>
              <a:t>, </a:t>
            </a:r>
            <a:r>
              <a:rPr lang="it-IT" sz="1600" i="1" dirty="0">
                <a:solidFill>
                  <a:srgbClr val="000000"/>
                </a:solidFill>
                <a:latin typeface="Calibri" pitchFamily="34" charset="0"/>
              </a:rPr>
              <a:t>possono prestare la propria attività nell'ambito delle società e associazioni sportive dilettantistiche fuori dall'orario di lavoro, fatti salvi gli obblighi di servizio, previa comunicazione all'amministrazione di appartenenza. </a:t>
            </a:r>
            <a:r>
              <a:rPr lang="it-IT" sz="1600" i="1" u="sng" dirty="0">
                <a:solidFill>
                  <a:srgbClr val="000000"/>
                </a:solidFill>
                <a:latin typeface="Calibri" pitchFamily="34" charset="0"/>
              </a:rPr>
              <a:t>A essi si applica il regime previsto per le prestazioni sportive dei volontari di cui all’articolo 29, comma 2. L’attività dei lavoratori dipendenti di cui al presente comma può essere retribuita dai beneficiari solo previa autorizzazione dell’amministrazione di appartenenza e in tal caso si applica il regime previsto per le prestazioni sportive di cui all’articolo 35, commi 2, 8-bis e 8-ter e all’articolo 36, comma 6. Possono inoltre ricevere i premi e le borse di studio erogate dal CONI, dal CIP e dagli altri soggetti ai quali forniscono proprie prestazioni sportive, ai sensi dell’articolo 36, comma 6-quater.</a:t>
            </a:r>
            <a:r>
              <a:rPr lang="it-IT" sz="1600" i="1" dirty="0">
                <a:solidFill>
                  <a:srgbClr val="000000"/>
                </a:solidFill>
                <a:latin typeface="Calibri" pitchFamily="34" charset="0"/>
              </a:rPr>
              <a:t> </a:t>
            </a:r>
          </a:p>
          <a:p>
            <a:pPr algn="just"/>
            <a:endParaRPr lang="it-IT" sz="1600" i="1" dirty="0">
              <a:solidFill>
                <a:srgbClr val="000000"/>
              </a:solidFill>
              <a:latin typeface="Calibri" pitchFamily="34" charset="0"/>
            </a:endParaRPr>
          </a:p>
          <a:p>
            <a:pPr algn="just"/>
            <a:r>
              <a:rPr lang="it-IT" sz="1600" i="1" dirty="0">
                <a:solidFill>
                  <a:srgbClr val="000000"/>
                </a:solidFill>
                <a:latin typeface="Calibri" pitchFamily="34" charset="0"/>
              </a:rPr>
              <a:t>6-bis. Il contratto individuale del direttore di gara e dei soggetti che, indipendentemente dalla qualifica indicata dai regolamenti della disciplina sportiva di competenza, sono preposti a garantire il regolare svolgimento delle competizioni sportive, sia riguardo al rispetto delle regole, sia riguardo alla rilevazione di tempi e distanze, è stipulato dalla Federazione Sportiva Nazionale o dalla Disciplina Sportiva Associata o dall'Ente di Promozione Sportiva competente. </a:t>
            </a:r>
            <a:r>
              <a:rPr lang="it-IT" sz="1600" i="1" dirty="0">
                <a:solidFill>
                  <a:srgbClr val="FF0000"/>
                </a:solidFill>
                <a:latin typeface="Calibri" pitchFamily="34" charset="0"/>
              </a:rPr>
              <a:t>Alle prestazioni dei direttori di gara che operano nell’area del professionismo non si applica il regime previsto per le prestazioni sportive di cui all’articolo 36, comma 6.</a:t>
            </a:r>
          </a:p>
          <a:p>
            <a:pPr algn="just"/>
            <a:endParaRPr lang="it-IT" sz="1600" dirty="0">
              <a:latin typeface="Calibri" pitchFamily="34" charset="0"/>
            </a:endParaRP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 lavoratori sportivi subordinati</a:t>
            </a:r>
          </a:p>
        </p:txBody>
      </p:sp>
      <p:sp>
        <p:nvSpPr>
          <p:cNvPr id="6" name="Segnaposto testo 3"/>
          <p:cNvSpPr txBox="1">
            <a:spLocks/>
          </p:cNvSpPr>
          <p:nvPr/>
        </p:nvSpPr>
        <p:spPr>
          <a:xfrm>
            <a:off x="467544" y="1196752"/>
            <a:ext cx="8108576" cy="4690512"/>
          </a:xfrm>
          <a:prstGeom prst="rect">
            <a:avLst/>
          </a:prstGeom>
        </p:spPr>
        <p:txBody>
          <a:bodyPr/>
          <a:lstStyle/>
          <a:p>
            <a:pPr algn="just"/>
            <a:r>
              <a:rPr lang="it-IT" sz="1800" dirty="0">
                <a:solidFill>
                  <a:srgbClr val="000000"/>
                </a:solidFill>
                <a:latin typeface="Calibri" pitchFamily="34" charset="0"/>
              </a:rPr>
              <a:t>1. </a:t>
            </a:r>
            <a:r>
              <a:rPr lang="it-IT" sz="1800" i="1" dirty="0">
                <a:solidFill>
                  <a:srgbClr val="000000"/>
                </a:solidFill>
                <a:latin typeface="Calibri" pitchFamily="34" charset="0"/>
              </a:rPr>
              <a:t>Ai contratti di lavoro subordinato sportivo non si applicano le norme contenute negli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articoli 4,</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5</a:t>
            </a:r>
            <a:r>
              <a:rPr lang="it-IT" sz="1800" i="1" dirty="0">
                <a:latin typeface="Calibri" pitchFamily="34" charset="0"/>
              </a:rPr>
              <a:t> e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18 della legge 20 maggio 1970, n. 300</a:t>
            </a:r>
            <a:r>
              <a:rPr lang="it-IT" sz="1800" i="1" dirty="0">
                <a:latin typeface="Calibri" pitchFamily="34" charset="0"/>
              </a:rPr>
              <a:t>, negli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articoli 1,</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2,</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3,</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5,</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6,</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7,</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8 della legge 15 luglio 1966, n. 604</a:t>
            </a:r>
            <a:r>
              <a:rPr lang="it-IT" sz="1800" i="1" dirty="0">
                <a:latin typeface="Calibri" pitchFamily="34" charset="0"/>
              </a:rPr>
              <a:t>, </a:t>
            </a:r>
            <a:r>
              <a:rPr lang="it-IT" sz="1800" i="1" dirty="0">
                <a:solidFill>
                  <a:srgbClr val="000000"/>
                </a:solidFill>
                <a:latin typeface="Calibri" pitchFamily="34" charset="0"/>
              </a:rPr>
              <a:t>nell'articolo</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1,</a:t>
            </a:r>
            <a:r>
              <a:rPr lang="it-IT" sz="1800" i="1" dirty="0">
                <a:latin typeface="Calibri" pitchFamily="34" charset="0"/>
              </a:rPr>
              <a:t> </a:t>
            </a:r>
            <a:r>
              <a:rPr lang="it-IT" sz="1800" i="1" dirty="0">
                <a:solidFill>
                  <a:srgbClr val="000000"/>
                </a:solidFill>
                <a:latin typeface="Calibri" pitchFamily="34" charset="0"/>
              </a:rPr>
              <a:t>commi da 47 a 69, della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legge 28 giugno 2012, n. 92, negli articoli 2,</a:t>
            </a:r>
            <a:r>
              <a:rPr lang="it-IT" sz="1800" i="1" dirty="0">
                <a:latin typeface="Calibri" pitchFamily="34" charset="0"/>
              </a:rPr>
              <a:t>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4</a:t>
            </a:r>
            <a:r>
              <a:rPr lang="it-IT" sz="1800" i="1" dirty="0">
                <a:latin typeface="Calibri" pitchFamily="34" charset="0"/>
              </a:rPr>
              <a:t> e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5 della legge 11 maggio 1990, n. 108</a:t>
            </a:r>
            <a:r>
              <a:rPr lang="it-IT" sz="1800" i="1" dirty="0">
                <a:latin typeface="Calibri" pitchFamily="34" charset="0"/>
              </a:rPr>
              <a:t>, nell'</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articolo 24 della legge 23 luglio 1991, n. 223</a:t>
            </a:r>
            <a:r>
              <a:rPr lang="it-IT" sz="1800" i="1" dirty="0">
                <a:solidFill>
                  <a:srgbClr val="000000"/>
                </a:solidFill>
                <a:latin typeface="Calibri" pitchFamily="34" charset="0"/>
              </a:rPr>
              <a:t>, </a:t>
            </a:r>
            <a:r>
              <a:rPr lang="it-IT" sz="1800" i="1" u="sng" dirty="0">
                <a:solidFill>
                  <a:srgbClr val="000000"/>
                </a:solidFill>
                <a:latin typeface="Calibri" pitchFamily="34" charset="0"/>
              </a:rPr>
              <a:t>nell’articolo 2103 del codice civile</a:t>
            </a:r>
            <a:r>
              <a:rPr lang="it-IT" sz="1800" i="1" dirty="0">
                <a:solidFill>
                  <a:srgbClr val="000000"/>
                </a:solidFill>
                <a:latin typeface="Calibri" pitchFamily="34" charset="0"/>
              </a:rPr>
              <a:t> e nel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decreto legislativo 4 marzo 2015, n. 23</a:t>
            </a:r>
            <a:r>
              <a:rPr lang="it-IT" sz="1800" i="1" dirty="0">
                <a:latin typeface="Calibri" pitchFamily="34" charset="0"/>
              </a:rPr>
              <a:t>.</a:t>
            </a:r>
          </a:p>
          <a:p>
            <a:pPr algn="just"/>
            <a:endParaRPr lang="it-IT" sz="500" i="1" dirty="0">
              <a:latin typeface="Calibri" pitchFamily="34" charset="0"/>
            </a:endParaRPr>
          </a:p>
          <a:p>
            <a:pPr algn="just"/>
            <a:r>
              <a:rPr lang="it-IT" sz="1800" i="1" dirty="0">
                <a:solidFill>
                  <a:srgbClr val="000000"/>
                </a:solidFill>
                <a:latin typeface="Calibri" pitchFamily="34" charset="0"/>
              </a:rPr>
              <a:t>2. Il contratto di lavoro subordinato sportivo </a:t>
            </a:r>
            <a:r>
              <a:rPr lang="it-IT" sz="1800" i="1" dirty="0">
                <a:solidFill>
                  <a:srgbClr val="FF0000"/>
                </a:solidFill>
                <a:latin typeface="Calibri" pitchFamily="34" charset="0"/>
              </a:rPr>
              <a:t>può </a:t>
            </a:r>
            <a:r>
              <a:rPr lang="it-IT" sz="1800" i="1" dirty="0">
                <a:solidFill>
                  <a:srgbClr val="000000"/>
                </a:solidFill>
                <a:latin typeface="Calibri" pitchFamily="34" charset="0"/>
              </a:rPr>
              <a:t>contenere l'apposizione di un termine finale non superiore a cinque anni dalla data di inizio del rapporto. E' ammessa la successione di contratti a tempo determinato fra gli stessi soggetti. </a:t>
            </a:r>
            <a:r>
              <a:rPr lang="it-IT" sz="1800" i="1" dirty="0">
                <a:solidFill>
                  <a:srgbClr val="FF0000"/>
                </a:solidFill>
                <a:latin typeface="Calibri" pitchFamily="34" charset="0"/>
              </a:rPr>
              <a:t>E' altresì ammessa la cessione del contratto, prima della scadenza, da una società o associazione sportiva ad un'altra, purché vi consenta l'altra parte</a:t>
            </a:r>
            <a:r>
              <a:rPr lang="it-IT" sz="1800" i="1" dirty="0">
                <a:solidFill>
                  <a:srgbClr val="000000"/>
                </a:solidFill>
                <a:latin typeface="Calibri" pitchFamily="34" charset="0"/>
              </a:rPr>
              <a:t> e siano osservate le modalità fissate dalle Federazioni Sportive Nazionali, dalle Discipline Sportive Associate e dagli Enti di Promozione Sportiva. Non si applicano gli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articoli da 19</a:t>
            </a:r>
            <a:r>
              <a:rPr lang="it-IT" sz="1800" i="1" dirty="0">
                <a:latin typeface="Calibri" pitchFamily="34" charset="0"/>
              </a:rPr>
              <a:t> a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29 del decreto legislativo 15 giugno 2015, n. 81</a:t>
            </a:r>
            <a:r>
              <a:rPr lang="it-IT" sz="1800" i="1" dirty="0">
                <a:latin typeface="Calibri" pitchFamily="34" charset="0"/>
              </a:rPr>
              <a:t>.</a:t>
            </a:r>
          </a:p>
          <a:p>
            <a:pPr algn="just"/>
            <a:endParaRPr lang="it-IT" sz="500" i="1" dirty="0">
              <a:latin typeface="Calibri" pitchFamily="34" charset="0"/>
            </a:endParaRPr>
          </a:p>
          <a:p>
            <a:pPr algn="just"/>
            <a:r>
              <a:rPr lang="it-IT" sz="1800" i="1" dirty="0">
                <a:solidFill>
                  <a:srgbClr val="000000"/>
                </a:solidFill>
                <a:latin typeface="Calibri" pitchFamily="34" charset="0"/>
              </a:rPr>
              <a:t>3. </a:t>
            </a:r>
            <a:r>
              <a:rPr lang="it-IT" sz="1800" i="1" dirty="0">
                <a:latin typeface="Calibri" pitchFamily="34" charset="0"/>
              </a:rPr>
              <a:t>L'</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articolo 7 della legge 20 maggio 1970, n. 300</a:t>
            </a:r>
            <a:r>
              <a:rPr lang="it-IT" sz="1800" i="1" dirty="0">
                <a:solidFill>
                  <a:srgbClr val="000000"/>
                </a:solidFill>
                <a:latin typeface="Calibri" pitchFamily="34" charset="0"/>
              </a:rPr>
              <a:t>, non si applica alle sanzioni disciplinari irrogate dalle Federazioni Sportive Nazionali, dalle Discipline Sportive Associate, dagli Enti di Promozione Sportiva.</a:t>
            </a:r>
          </a:p>
          <a:p>
            <a:pPr algn="just"/>
            <a:endParaRPr lang="it-IT" sz="1800" dirty="0">
              <a:latin typeface="Calibri" pitchFamily="34" charset="0"/>
            </a:endParaRP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97768"/>
            <a:ext cx="7772400" cy="1143000"/>
          </a:xfrm>
        </p:spPr>
        <p:txBody>
          <a:bodyPr/>
          <a:lstStyle/>
          <a:p>
            <a:r>
              <a:rPr lang="it-IT" sz="2400" b="1" dirty="0">
                <a:latin typeface="Calibri" pitchFamily="34" charset="0"/>
              </a:rPr>
              <a:t>I lavoratori sportivi subordinati</a:t>
            </a:r>
          </a:p>
        </p:txBody>
      </p:sp>
      <p:sp>
        <p:nvSpPr>
          <p:cNvPr id="7" name="Segnaposto contenuto 2">
            <a:extLst>
              <a:ext uri="{FF2B5EF4-FFF2-40B4-BE49-F238E27FC236}">
                <a16:creationId xmlns:a16="http://schemas.microsoft.com/office/drawing/2014/main" id="{61F91C79-1506-485A-F8EE-3350DB89629C}"/>
              </a:ext>
            </a:extLst>
          </p:cNvPr>
          <p:cNvSpPr>
            <a:spLocks noGrp="1"/>
          </p:cNvSpPr>
          <p:nvPr>
            <p:ph idx="1"/>
          </p:nvPr>
        </p:nvSpPr>
        <p:spPr>
          <a:xfrm>
            <a:off x="467544" y="1340768"/>
            <a:ext cx="8115300" cy="3589218"/>
          </a:xfrm>
        </p:spPr>
        <p:txBody>
          <a:bodyPr>
            <a:noAutofit/>
          </a:bodyPr>
          <a:lstStyle/>
          <a:p>
            <a:pPr marL="0" indent="0" algn="just">
              <a:buNone/>
            </a:pPr>
            <a:r>
              <a:rPr lang="it-IT" sz="2300" b="1" dirty="0">
                <a:solidFill>
                  <a:srgbClr val="000000"/>
                </a:solidFill>
                <a:ea typeface="Arial" panose="020B0604020202020204" pitchFamily="34" charset="0"/>
              </a:rPr>
              <a:t>I lavoratori sportivi subordinati</a:t>
            </a:r>
            <a:r>
              <a:rPr lang="it-IT" sz="2300" dirty="0">
                <a:solidFill>
                  <a:srgbClr val="000000"/>
                </a:solidFill>
                <a:ea typeface="Arial" panose="020B0604020202020204" pitchFamily="34" charset="0"/>
              </a:rPr>
              <a:t>, a prescindere dal settore professionistico o dilettantistico in cui prestano attività, sono iscritti al Fondo Pensione Sportivi Professionisti gestito dall'INPS.</a:t>
            </a:r>
          </a:p>
          <a:p>
            <a:pPr marL="0" indent="0" algn="just">
              <a:buNone/>
            </a:pPr>
            <a:r>
              <a:rPr lang="it-IT" sz="2300" dirty="0">
                <a:solidFill>
                  <a:srgbClr val="000000"/>
                </a:solidFill>
              </a:rPr>
              <a:t>Aliquota previdenziale del 34,28% fino ad € 105.014,00 di cui il 9,19% a carico del dipendente. E’ prevista una aliquota aggiuntivadell’1% a carico del lavoratore che si applica sulla parte di retribuzione annua eccedente, per l’anno 2022, l’importo di € 48.279,00</a:t>
            </a:r>
          </a:p>
          <a:p>
            <a:pPr marL="0" indent="0" algn="just">
              <a:buNone/>
            </a:pPr>
            <a:r>
              <a:rPr lang="it-IT" sz="2300" dirty="0">
                <a:solidFill>
                  <a:srgbClr val="000000"/>
                </a:solidFill>
              </a:rPr>
              <a:t>Inoltre  è dovuto nella misura del 3,1% (di cui l’1% a carico del datore di lavoro e il 2,1% a carico del lavoratore) sulla parte di retribuzione annua eccedente l’importo di € 105.014,00 e fino all’importo annuo di € 765.552,00.</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TFR e clausola compromissoria</a:t>
            </a:r>
          </a:p>
        </p:txBody>
      </p:sp>
      <p:sp>
        <p:nvSpPr>
          <p:cNvPr id="6" name="Segnaposto contenuto 5"/>
          <p:cNvSpPr>
            <a:spLocks noGrp="1"/>
          </p:cNvSpPr>
          <p:nvPr>
            <p:ph idx="1"/>
          </p:nvPr>
        </p:nvSpPr>
        <p:spPr>
          <a:xfrm>
            <a:off x="648821" y="1583578"/>
            <a:ext cx="7886700" cy="4351338"/>
          </a:xfrm>
        </p:spPr>
        <p:txBody>
          <a:bodyPr>
            <a:normAutofit fontScale="62500" lnSpcReduction="20000"/>
          </a:bodyPr>
          <a:lstStyle/>
          <a:p>
            <a:pPr algn="just">
              <a:buNone/>
            </a:pPr>
            <a:r>
              <a:rPr lang="it-IT" i="1" dirty="0">
                <a:latin typeface="Calibri" pitchFamily="34" charset="0"/>
              </a:rPr>
              <a:t>4. Le Federazioni Sportive Nazionali, le Discipline Sportive Associate e gli Enti di Promozione Sportiva possono prevedere la costituzione di un fondo gestito da rappresentanti delle società e degli sportivi per la corresponsione </a:t>
            </a:r>
            <a:r>
              <a:rPr lang="it-IT" i="1" u="sng" dirty="0">
                <a:latin typeface="Calibri" pitchFamily="34" charset="0"/>
              </a:rPr>
              <a:t>del trattamento di fine rapporto</a:t>
            </a:r>
            <a:r>
              <a:rPr lang="it-IT" i="1" dirty="0">
                <a:latin typeface="Calibri" pitchFamily="34" charset="0"/>
              </a:rPr>
              <a:t> al termine dell'attività sportiva a norma dell'</a:t>
            </a:r>
            <a:r>
              <a:rPr lang="it-IT" i="1" dirty="0">
                <a:latin typeface="Calibri" pitchFamily="34" charset="0"/>
                <a:hlinkClick r:id="" action="ppaction://hlinkfile">
                  <a:extLst>
                    <a:ext uri="{A12FA001-AC4F-418D-AE19-62706E023703}">
                      <ahyp:hlinkClr xmlns:ahyp="http://schemas.microsoft.com/office/drawing/2018/hyperlinkcolor" val="tx"/>
                    </a:ext>
                  </a:extLst>
                </a:hlinkClick>
              </a:rPr>
              <a:t>articolo 2123 del codice civile</a:t>
            </a:r>
            <a:r>
              <a:rPr lang="it-IT" i="1" dirty="0">
                <a:latin typeface="Calibri" pitchFamily="34" charset="0"/>
              </a:rPr>
              <a:t>.</a:t>
            </a:r>
          </a:p>
          <a:p>
            <a:pPr algn="just">
              <a:buNone/>
            </a:pPr>
            <a:endParaRPr lang="it-IT" sz="600" i="1" dirty="0">
              <a:latin typeface="Calibri" pitchFamily="34" charset="0"/>
            </a:endParaRPr>
          </a:p>
          <a:p>
            <a:pPr algn="just">
              <a:buNone/>
            </a:pPr>
            <a:r>
              <a:rPr lang="it-IT" i="1" dirty="0">
                <a:latin typeface="Calibri" pitchFamily="34" charset="0"/>
              </a:rPr>
              <a:t>5. Nel contratto può essere prevista una clausola compromissoria con la quale le controversie concernenti l'attuazione del contratto, insorte fra la società sportiva e lo sportivo, sono deferite ad un collegio arbitrale. La stessa clausola dovrà contenere la nomina degli arbitri oppure stabilire il numero degli arbitri e il modo in cui questi dovranno essere nominati.</a:t>
            </a:r>
          </a:p>
          <a:p>
            <a:pPr algn="just">
              <a:buNone/>
            </a:pPr>
            <a:endParaRPr lang="it-IT" sz="600" i="1" dirty="0">
              <a:latin typeface="Calibri" pitchFamily="34" charset="0"/>
            </a:endParaRPr>
          </a:p>
          <a:p>
            <a:pPr algn="just">
              <a:buNone/>
            </a:pPr>
            <a:r>
              <a:rPr lang="it-IT" i="1" dirty="0">
                <a:latin typeface="Calibri" pitchFamily="34" charset="0"/>
              </a:rPr>
              <a:t>6. Il contratto non può contenere clausole di non concorrenza o, comunque, limitative della libertà professionale dello sportivo per il periodo successivo alla cessazione del contratto stesso né può essere integrato, durante lo svolgimento del rapporto, con tali </a:t>
            </a:r>
            <a:r>
              <a:rPr lang="it-IT" i="1" dirty="0" err="1">
                <a:latin typeface="Calibri" pitchFamily="34" charset="0"/>
              </a:rPr>
              <a:t>pattuizioni</a:t>
            </a:r>
            <a:r>
              <a:rPr lang="it-IT" dirty="0">
                <a:latin typeface="Calibri" pitchFamily="34" charset="0"/>
              </a:rPr>
              <a:t>.</a:t>
            </a:r>
          </a:p>
          <a:p>
            <a:pPr>
              <a:buNone/>
            </a:pPr>
            <a:endParaRPr lang="it-IT"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Il lavoro sportivo dilettantistico come </a:t>
            </a:r>
            <a:r>
              <a:rPr lang="it-IT" sz="2400" b="1" dirty="0" err="1">
                <a:latin typeface="Calibri" pitchFamily="34" charset="0"/>
              </a:rPr>
              <a:t>co.co.co.</a:t>
            </a:r>
            <a:endParaRPr lang="it-IT" sz="2400" b="1" dirty="0">
              <a:latin typeface="Calibri" pitchFamily="34" charset="0"/>
            </a:endParaRPr>
          </a:p>
        </p:txBody>
      </p:sp>
      <p:sp>
        <p:nvSpPr>
          <p:cNvPr id="7" name="Segnaposto contenuto 6"/>
          <p:cNvSpPr>
            <a:spLocks noGrp="1"/>
          </p:cNvSpPr>
          <p:nvPr>
            <p:ph idx="1"/>
          </p:nvPr>
        </p:nvSpPr>
        <p:spPr>
          <a:xfrm>
            <a:off x="323528" y="1268760"/>
            <a:ext cx="8424936" cy="3581400"/>
          </a:xfrm>
        </p:spPr>
        <p:txBody>
          <a:bodyPr>
            <a:noAutofit/>
          </a:bodyPr>
          <a:lstStyle/>
          <a:p>
            <a:pPr marL="457200" indent="-457200" algn="just">
              <a:buAutoNum type="arabicPeriod"/>
            </a:pPr>
            <a:r>
              <a:rPr lang="it-IT" sz="2000" i="1" dirty="0">
                <a:latin typeface="Calibri" pitchFamily="34" charset="0"/>
              </a:rPr>
              <a:t>Il lavoro sportivo prestato </a:t>
            </a:r>
            <a:r>
              <a:rPr lang="it-IT" sz="2000" i="1" dirty="0">
                <a:solidFill>
                  <a:srgbClr val="FF0000"/>
                </a:solidFill>
                <a:latin typeface="Calibri" pitchFamily="34" charset="0"/>
              </a:rPr>
              <a:t>nell’area</a:t>
            </a:r>
            <a:r>
              <a:rPr lang="it-IT" sz="2000" i="1" dirty="0">
                <a:latin typeface="Calibri" pitchFamily="34" charset="0"/>
              </a:rPr>
              <a:t> del dilettantismo è regolato dalle norme contenute nel presente Titolo, salvo quanto diversamente disposto dal presente articolo.</a:t>
            </a:r>
          </a:p>
          <a:p>
            <a:pPr marL="457200" indent="-457200" algn="just">
              <a:buAutoNum type="arabicPeriod"/>
            </a:pPr>
            <a:endParaRPr lang="it-IT" sz="500" i="1" dirty="0">
              <a:latin typeface="Calibri" pitchFamily="34" charset="0"/>
            </a:endParaRPr>
          </a:p>
          <a:p>
            <a:pPr algn="just">
              <a:buNone/>
            </a:pPr>
            <a:r>
              <a:rPr lang="it-IT" sz="2000" i="1" dirty="0">
                <a:latin typeface="Calibri" pitchFamily="34" charset="0"/>
              </a:rPr>
              <a:t>2. Nell’area del dilettantismo, </a:t>
            </a:r>
            <a:r>
              <a:rPr lang="it-IT" sz="2000" i="1" dirty="0">
                <a:solidFill>
                  <a:srgbClr val="FF0000"/>
                </a:solidFill>
                <a:latin typeface="Calibri" pitchFamily="34" charset="0"/>
              </a:rPr>
              <a:t>il lavoro si presume oggetto di contratto di lavoro autonomo, nella forma della collaborazione coordinata e continuativa, quando ricorrono i seguenti requisiti nei confronti del medesimo committente: </a:t>
            </a:r>
          </a:p>
          <a:p>
            <a:pPr algn="just">
              <a:buNone/>
            </a:pPr>
            <a:r>
              <a:rPr lang="it-IT" sz="2000" i="1" dirty="0">
                <a:latin typeface="Calibri" pitchFamily="34" charset="0"/>
              </a:rPr>
              <a:t>a) la durata delle prestazioni oggetto del contratto, pur avendo carattere continuativo, </a:t>
            </a:r>
            <a:r>
              <a:rPr lang="it-IT" sz="2000" i="1" dirty="0">
                <a:solidFill>
                  <a:srgbClr val="FF0000"/>
                </a:solidFill>
                <a:latin typeface="Calibri" pitchFamily="34" charset="0"/>
              </a:rPr>
              <a:t>non supera le diciotto ore settimanali, escluso il tempo dedicato alla partecipazione a manifestazioni sportive</a:t>
            </a:r>
            <a:r>
              <a:rPr lang="it-IT" sz="2000" i="1" dirty="0">
                <a:latin typeface="Calibri" pitchFamily="34" charset="0"/>
              </a:rPr>
              <a:t>; </a:t>
            </a:r>
          </a:p>
          <a:p>
            <a:pPr algn="just">
              <a:buNone/>
            </a:pPr>
            <a:r>
              <a:rPr lang="it-IT" sz="2000" i="1" dirty="0">
                <a:latin typeface="Calibri" pitchFamily="34" charset="0"/>
              </a:rPr>
              <a:t>b) </a:t>
            </a:r>
            <a:r>
              <a:rPr lang="it-IT" sz="2000" i="1" dirty="0">
                <a:solidFill>
                  <a:srgbClr val="FF0000"/>
                </a:solidFill>
                <a:latin typeface="Calibri" pitchFamily="34" charset="0"/>
              </a:rPr>
              <a:t>le prestazioni oggetto del contratto risultano coordinate sotto il profilo tecnico-sportivo, in osservanza dei regolamenti delle Federazioni Sportive Nazionali</a:t>
            </a:r>
            <a:r>
              <a:rPr lang="it-IT" sz="2000" i="1" dirty="0">
                <a:latin typeface="Calibri" pitchFamily="34" charset="0"/>
              </a:rPr>
              <a:t>, delle Discipline Sportive Associate e degli Enti di Promozione Sportiva.</a:t>
            </a:r>
          </a:p>
          <a:p>
            <a:pPr>
              <a:buNone/>
            </a:pPr>
            <a:endParaRPr lang="it-IT" sz="22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611560" y="1359768"/>
            <a:ext cx="7696200" cy="3581400"/>
          </a:xfrm>
        </p:spPr>
        <p:txBody>
          <a:bodyPr>
            <a:noAutofit/>
          </a:bodyPr>
          <a:lstStyle/>
          <a:p>
            <a:pPr algn="just">
              <a:spcBef>
                <a:spcPts val="1600"/>
              </a:spcBef>
              <a:buNone/>
              <a:defRPr/>
            </a:pPr>
            <a:r>
              <a:rPr lang="en-US" sz="2200" u="sng" dirty="0">
                <a:solidFill>
                  <a:srgbClr val="000000"/>
                </a:solidFill>
                <a:latin typeface="Calibri" pitchFamily="34" charset="0"/>
              </a:rPr>
              <a:t>Art. 409 n.3 </a:t>
            </a:r>
            <a:r>
              <a:rPr lang="en-US" sz="2200" u="sng" dirty="0" err="1">
                <a:solidFill>
                  <a:srgbClr val="000000"/>
                </a:solidFill>
                <a:latin typeface="Calibri" pitchFamily="34" charset="0"/>
              </a:rPr>
              <a:t>cpc</a:t>
            </a:r>
            <a:r>
              <a:rPr lang="en-US" sz="2200" u="sng" dirty="0">
                <a:solidFill>
                  <a:srgbClr val="000000"/>
                </a:solidFill>
                <a:latin typeface="Calibri" pitchFamily="34" charset="0"/>
              </a:rPr>
              <a:t>:</a:t>
            </a:r>
          </a:p>
          <a:p>
            <a:pPr marL="3175" indent="-3175" algn="just">
              <a:spcBef>
                <a:spcPts val="1600"/>
              </a:spcBef>
              <a:buNone/>
              <a:defRPr/>
            </a:pPr>
            <a:r>
              <a:rPr lang="en-US" sz="2200" dirty="0">
                <a:solidFill>
                  <a:srgbClr val="000000"/>
                </a:solidFill>
                <a:latin typeface="Calibri" pitchFamily="34" charset="0"/>
              </a:rPr>
              <a:t>«La </a:t>
            </a:r>
            <a:r>
              <a:rPr lang="en-US" sz="2200" dirty="0" err="1">
                <a:solidFill>
                  <a:srgbClr val="000000"/>
                </a:solidFill>
                <a:latin typeface="Calibri" pitchFamily="34" charset="0"/>
              </a:rPr>
              <a:t>collaborazione</a:t>
            </a:r>
            <a:r>
              <a:rPr lang="en-US" sz="2200" dirty="0">
                <a:solidFill>
                  <a:srgbClr val="000000"/>
                </a:solidFill>
                <a:latin typeface="Calibri" pitchFamily="34" charset="0"/>
              </a:rPr>
              <a:t> si </a:t>
            </a:r>
            <a:r>
              <a:rPr lang="en-US" sz="2200" dirty="0" err="1">
                <a:solidFill>
                  <a:srgbClr val="000000"/>
                </a:solidFill>
                <a:latin typeface="Calibri" pitchFamily="34" charset="0"/>
              </a:rPr>
              <a:t>intende</a:t>
            </a:r>
            <a:r>
              <a:rPr lang="en-US" sz="2200" dirty="0">
                <a:solidFill>
                  <a:srgbClr val="000000"/>
                </a:solidFill>
                <a:latin typeface="Calibri" pitchFamily="34" charset="0"/>
              </a:rPr>
              <a:t> </a:t>
            </a:r>
            <a:r>
              <a:rPr lang="en-US" sz="2200" dirty="0" err="1">
                <a:solidFill>
                  <a:srgbClr val="000000"/>
                </a:solidFill>
                <a:latin typeface="Calibri" pitchFamily="34" charset="0"/>
              </a:rPr>
              <a:t>coordinata</a:t>
            </a:r>
            <a:r>
              <a:rPr lang="en-US" sz="2200" dirty="0">
                <a:solidFill>
                  <a:srgbClr val="000000"/>
                </a:solidFill>
                <a:latin typeface="Calibri" pitchFamily="34" charset="0"/>
              </a:rPr>
              <a:t> </a:t>
            </a:r>
            <a:r>
              <a:rPr lang="en-US" sz="2200" dirty="0" err="1">
                <a:solidFill>
                  <a:srgbClr val="000000"/>
                </a:solidFill>
                <a:latin typeface="Calibri" pitchFamily="34" charset="0"/>
              </a:rPr>
              <a:t>quando</a:t>
            </a:r>
            <a:r>
              <a:rPr lang="en-US" sz="2200" dirty="0">
                <a:solidFill>
                  <a:srgbClr val="000000"/>
                </a:solidFill>
                <a:latin typeface="Calibri" pitchFamily="34" charset="0"/>
              </a:rPr>
              <a:t>, nel rispetto delle modalità di </a:t>
            </a:r>
            <a:r>
              <a:rPr lang="en-US" sz="2200" dirty="0" err="1">
                <a:solidFill>
                  <a:srgbClr val="000000"/>
                </a:solidFill>
                <a:latin typeface="Calibri" pitchFamily="34" charset="0"/>
              </a:rPr>
              <a:t>coordinamento</a:t>
            </a:r>
            <a:r>
              <a:rPr lang="en-US" sz="2200" dirty="0">
                <a:solidFill>
                  <a:srgbClr val="000000"/>
                </a:solidFill>
                <a:latin typeface="Calibri" pitchFamily="34" charset="0"/>
              </a:rPr>
              <a:t> </a:t>
            </a:r>
            <a:r>
              <a:rPr lang="en-US" sz="2200" dirty="0" err="1">
                <a:solidFill>
                  <a:srgbClr val="000000"/>
                </a:solidFill>
                <a:latin typeface="Calibri" pitchFamily="34" charset="0"/>
              </a:rPr>
              <a:t>stabilite</a:t>
            </a:r>
            <a:r>
              <a:rPr lang="en-US" sz="2200" dirty="0">
                <a:solidFill>
                  <a:srgbClr val="000000"/>
                </a:solidFill>
                <a:latin typeface="Calibri" pitchFamily="34" charset="0"/>
              </a:rPr>
              <a:t> di </a:t>
            </a:r>
            <a:r>
              <a:rPr lang="en-US" sz="2200" dirty="0" err="1">
                <a:solidFill>
                  <a:srgbClr val="000000"/>
                </a:solidFill>
                <a:latin typeface="Calibri" pitchFamily="34" charset="0"/>
              </a:rPr>
              <a:t>comune</a:t>
            </a:r>
            <a:r>
              <a:rPr lang="en-US" sz="2200" dirty="0">
                <a:solidFill>
                  <a:srgbClr val="000000"/>
                </a:solidFill>
                <a:latin typeface="Calibri" pitchFamily="34" charset="0"/>
              </a:rPr>
              <a:t> </a:t>
            </a:r>
            <a:r>
              <a:rPr lang="en-US" sz="2200" dirty="0" err="1">
                <a:solidFill>
                  <a:srgbClr val="000000"/>
                </a:solidFill>
                <a:latin typeface="Calibri" pitchFamily="34" charset="0"/>
              </a:rPr>
              <a:t>accordo</a:t>
            </a:r>
            <a:r>
              <a:rPr lang="en-US" sz="2200" dirty="0">
                <a:solidFill>
                  <a:srgbClr val="000000"/>
                </a:solidFill>
                <a:latin typeface="Calibri" pitchFamily="34" charset="0"/>
              </a:rPr>
              <a:t> </a:t>
            </a:r>
            <a:r>
              <a:rPr lang="en-US" sz="2200" dirty="0" err="1">
                <a:solidFill>
                  <a:srgbClr val="000000"/>
                </a:solidFill>
                <a:latin typeface="Calibri" pitchFamily="34" charset="0"/>
              </a:rPr>
              <a:t>dalle</a:t>
            </a:r>
            <a:r>
              <a:rPr lang="en-US" sz="2200" dirty="0">
                <a:solidFill>
                  <a:srgbClr val="000000"/>
                </a:solidFill>
                <a:latin typeface="Calibri" pitchFamily="34" charset="0"/>
              </a:rPr>
              <a:t> </a:t>
            </a:r>
            <a:r>
              <a:rPr lang="en-US" sz="2200" dirty="0" err="1">
                <a:solidFill>
                  <a:srgbClr val="000000"/>
                </a:solidFill>
                <a:latin typeface="Calibri" pitchFamily="34" charset="0"/>
              </a:rPr>
              <a:t>parti</a:t>
            </a:r>
            <a:r>
              <a:rPr lang="en-US" sz="2200" dirty="0">
                <a:solidFill>
                  <a:srgbClr val="000000"/>
                </a:solidFill>
                <a:latin typeface="Calibri" pitchFamily="34" charset="0"/>
              </a:rPr>
              <a:t>, il </a:t>
            </a:r>
            <a:r>
              <a:rPr lang="en-US" sz="2200" dirty="0" err="1">
                <a:solidFill>
                  <a:srgbClr val="000000"/>
                </a:solidFill>
                <a:latin typeface="Calibri" pitchFamily="34" charset="0"/>
              </a:rPr>
              <a:t>collaboratore</a:t>
            </a:r>
            <a:r>
              <a:rPr lang="en-US" sz="2200" dirty="0">
                <a:solidFill>
                  <a:srgbClr val="000000"/>
                </a:solidFill>
                <a:latin typeface="Calibri" pitchFamily="34" charset="0"/>
              </a:rPr>
              <a:t> </a:t>
            </a:r>
            <a:r>
              <a:rPr lang="en-US" sz="2200" dirty="0" err="1">
                <a:solidFill>
                  <a:srgbClr val="000000"/>
                </a:solidFill>
                <a:latin typeface="Calibri" pitchFamily="34" charset="0"/>
              </a:rPr>
              <a:t>organizza</a:t>
            </a:r>
            <a:r>
              <a:rPr lang="en-US" sz="2200" dirty="0">
                <a:solidFill>
                  <a:srgbClr val="000000"/>
                </a:solidFill>
                <a:latin typeface="Calibri" pitchFamily="34" charset="0"/>
              </a:rPr>
              <a:t> </a:t>
            </a:r>
            <a:r>
              <a:rPr lang="en-US" sz="2200" dirty="0" err="1">
                <a:solidFill>
                  <a:srgbClr val="000000"/>
                </a:solidFill>
                <a:latin typeface="Calibri" pitchFamily="34" charset="0"/>
              </a:rPr>
              <a:t>autonomamente</a:t>
            </a:r>
            <a:r>
              <a:rPr lang="en-US" sz="2200" dirty="0">
                <a:solidFill>
                  <a:srgbClr val="000000"/>
                </a:solidFill>
                <a:latin typeface="Calibri" pitchFamily="34" charset="0"/>
              </a:rPr>
              <a:t> l’attività </a:t>
            </a:r>
            <a:r>
              <a:rPr lang="en-US" sz="2200" dirty="0" err="1">
                <a:solidFill>
                  <a:srgbClr val="000000"/>
                </a:solidFill>
                <a:latin typeface="Calibri" pitchFamily="34" charset="0"/>
              </a:rPr>
              <a:t>lavorativa</a:t>
            </a:r>
            <a:r>
              <a:rPr lang="en-US" sz="2200" dirty="0">
                <a:solidFill>
                  <a:srgbClr val="000000"/>
                </a:solidFill>
                <a:latin typeface="Calibri" pitchFamily="34" charset="0"/>
              </a:rPr>
              <a:t>”</a:t>
            </a:r>
          </a:p>
          <a:p>
            <a:pPr marL="3175" indent="-3175" algn="just">
              <a:spcBef>
                <a:spcPts val="1600"/>
              </a:spcBef>
              <a:buNone/>
              <a:defRPr/>
            </a:pPr>
            <a:r>
              <a:rPr lang="en-US" sz="2200" dirty="0" err="1">
                <a:solidFill>
                  <a:srgbClr val="000000"/>
                </a:solidFill>
                <a:latin typeface="Calibri" pitchFamily="34" charset="0"/>
              </a:rPr>
              <a:t>Quindi</a:t>
            </a:r>
            <a:r>
              <a:rPr lang="en-US" sz="2200" dirty="0">
                <a:solidFill>
                  <a:srgbClr val="000000"/>
                </a:solidFill>
                <a:latin typeface="Calibri" pitchFamily="34" charset="0"/>
              </a:rPr>
              <a:t>:</a:t>
            </a:r>
          </a:p>
          <a:p>
            <a:pPr marL="3175" indent="-3175" algn="just">
              <a:spcBef>
                <a:spcPts val="1600"/>
              </a:spcBef>
              <a:buNone/>
              <a:defRPr/>
            </a:pPr>
            <a:r>
              <a:rPr lang="en-US" sz="2200" dirty="0">
                <a:solidFill>
                  <a:srgbClr val="000000"/>
                </a:solidFill>
                <a:latin typeface="Calibri" pitchFamily="34" charset="0"/>
              </a:rPr>
              <a:t>Modalità di </a:t>
            </a:r>
            <a:r>
              <a:rPr lang="en-US" sz="2200" dirty="0" err="1">
                <a:solidFill>
                  <a:srgbClr val="000000"/>
                </a:solidFill>
                <a:latin typeface="Calibri" pitchFamily="34" charset="0"/>
              </a:rPr>
              <a:t>Coordinamento</a:t>
            </a:r>
            <a:r>
              <a:rPr lang="en-US" sz="2200" dirty="0">
                <a:solidFill>
                  <a:srgbClr val="000000"/>
                </a:solidFill>
                <a:latin typeface="Calibri" pitchFamily="34" charset="0"/>
              </a:rPr>
              <a:t> “</a:t>
            </a:r>
            <a:r>
              <a:rPr lang="en-US" sz="2200" dirty="0" err="1">
                <a:solidFill>
                  <a:srgbClr val="000000"/>
                </a:solidFill>
                <a:latin typeface="Calibri" pitchFamily="34" charset="0"/>
              </a:rPr>
              <a:t>concordate</a:t>
            </a:r>
            <a:r>
              <a:rPr lang="en-US" sz="2200" dirty="0">
                <a:solidFill>
                  <a:srgbClr val="000000"/>
                </a:solidFill>
                <a:latin typeface="Calibri" pitchFamily="34" charset="0"/>
              </a:rPr>
              <a:t>” non </a:t>
            </a:r>
            <a:r>
              <a:rPr lang="en-US" sz="2200" dirty="0" err="1">
                <a:solidFill>
                  <a:srgbClr val="000000"/>
                </a:solidFill>
                <a:latin typeface="Calibri" pitchFamily="34" charset="0"/>
              </a:rPr>
              <a:t>scatta</a:t>
            </a:r>
            <a:r>
              <a:rPr lang="en-US" sz="2200" dirty="0">
                <a:solidFill>
                  <a:srgbClr val="000000"/>
                </a:solidFill>
                <a:latin typeface="Calibri" pitchFamily="34" charset="0"/>
              </a:rPr>
              <a:t> la </a:t>
            </a:r>
            <a:r>
              <a:rPr lang="en-US" sz="2200" dirty="0" err="1">
                <a:solidFill>
                  <a:srgbClr val="000000"/>
                </a:solidFill>
                <a:latin typeface="Calibri" pitchFamily="34" charset="0"/>
              </a:rPr>
              <a:t>presunzione</a:t>
            </a:r>
            <a:r>
              <a:rPr lang="en-US" sz="2200" dirty="0">
                <a:solidFill>
                  <a:srgbClr val="000000"/>
                </a:solidFill>
                <a:latin typeface="Calibri" pitchFamily="34" charset="0"/>
              </a:rPr>
              <a:t> di applicazione delle norme di </a:t>
            </a:r>
            <a:r>
              <a:rPr lang="en-US" sz="2200" dirty="0" err="1">
                <a:solidFill>
                  <a:srgbClr val="000000"/>
                </a:solidFill>
                <a:latin typeface="Calibri" pitchFamily="34" charset="0"/>
              </a:rPr>
              <a:t>lavoro</a:t>
            </a:r>
            <a:r>
              <a:rPr lang="en-US" sz="2200" dirty="0">
                <a:solidFill>
                  <a:srgbClr val="000000"/>
                </a:solidFill>
                <a:latin typeface="Calibri" pitchFamily="34" charset="0"/>
              </a:rPr>
              <a:t> </a:t>
            </a:r>
            <a:r>
              <a:rPr lang="en-US" sz="2200" dirty="0" err="1">
                <a:solidFill>
                  <a:srgbClr val="000000"/>
                </a:solidFill>
                <a:latin typeface="Calibri" pitchFamily="34" charset="0"/>
              </a:rPr>
              <a:t>subordinato</a:t>
            </a:r>
            <a:endParaRPr lang="en-US" sz="2200" dirty="0">
              <a:solidFill>
                <a:srgbClr val="000000"/>
              </a:solidFill>
              <a:latin typeface="Calibri" pitchFamily="34" charset="0"/>
            </a:endParaRPr>
          </a:p>
          <a:p>
            <a:pPr marL="3175" indent="-3175" algn="just">
              <a:spcBef>
                <a:spcPts val="1600"/>
              </a:spcBef>
              <a:buNone/>
              <a:defRPr/>
            </a:pPr>
            <a:r>
              <a:rPr lang="en-US" sz="2200" dirty="0">
                <a:solidFill>
                  <a:srgbClr val="000000"/>
                </a:solidFill>
                <a:latin typeface="Calibri" pitchFamily="34" charset="0"/>
              </a:rPr>
              <a:t>Modalità “</a:t>
            </a:r>
            <a:r>
              <a:rPr lang="en-US" sz="2200" dirty="0" err="1">
                <a:solidFill>
                  <a:srgbClr val="000000"/>
                </a:solidFill>
                <a:latin typeface="Calibri" pitchFamily="34" charset="0"/>
              </a:rPr>
              <a:t>eteroorganizzate</a:t>
            </a:r>
            <a:r>
              <a:rPr lang="en-US" sz="2200" dirty="0">
                <a:solidFill>
                  <a:srgbClr val="000000"/>
                </a:solidFill>
                <a:latin typeface="Calibri" pitchFamily="34" charset="0"/>
              </a:rPr>
              <a:t>”: </a:t>
            </a:r>
            <a:r>
              <a:rPr lang="en-US" sz="2200" dirty="0" err="1">
                <a:solidFill>
                  <a:srgbClr val="000000"/>
                </a:solidFill>
                <a:latin typeface="Calibri" pitchFamily="34" charset="0"/>
              </a:rPr>
              <a:t>scatta</a:t>
            </a:r>
            <a:r>
              <a:rPr lang="en-US" sz="2200" dirty="0">
                <a:solidFill>
                  <a:srgbClr val="000000"/>
                </a:solidFill>
                <a:latin typeface="Calibri" pitchFamily="34" charset="0"/>
              </a:rPr>
              <a:t> la </a:t>
            </a:r>
            <a:r>
              <a:rPr lang="en-US" sz="2200" dirty="0" err="1">
                <a:solidFill>
                  <a:srgbClr val="000000"/>
                </a:solidFill>
                <a:latin typeface="Calibri" pitchFamily="34" charset="0"/>
              </a:rPr>
              <a:t>presunzione</a:t>
            </a:r>
            <a:r>
              <a:rPr lang="en-US" sz="2200" dirty="0">
                <a:solidFill>
                  <a:srgbClr val="000000"/>
                </a:solidFill>
                <a:latin typeface="Calibri" pitchFamily="34" charset="0"/>
              </a:rPr>
              <a:t> di </a:t>
            </a:r>
            <a:r>
              <a:rPr lang="en-US" sz="2200" dirty="0" err="1">
                <a:solidFill>
                  <a:srgbClr val="000000"/>
                </a:solidFill>
                <a:latin typeface="Calibri" pitchFamily="34" charset="0"/>
              </a:rPr>
              <a:t>applicabilità</a:t>
            </a:r>
            <a:r>
              <a:rPr lang="en-US" sz="2200" dirty="0">
                <a:solidFill>
                  <a:srgbClr val="000000"/>
                </a:solidFill>
                <a:latin typeface="Calibri" pitchFamily="34" charset="0"/>
              </a:rPr>
              <a:t> delle norme di </a:t>
            </a:r>
            <a:r>
              <a:rPr lang="en-US" sz="2200" dirty="0" err="1">
                <a:solidFill>
                  <a:srgbClr val="000000"/>
                </a:solidFill>
                <a:latin typeface="Calibri" pitchFamily="34" charset="0"/>
              </a:rPr>
              <a:t>lavoro</a:t>
            </a:r>
            <a:r>
              <a:rPr lang="en-US" sz="2200" dirty="0">
                <a:solidFill>
                  <a:srgbClr val="000000"/>
                </a:solidFill>
                <a:latin typeface="Calibri" pitchFamily="34" charset="0"/>
              </a:rPr>
              <a:t> </a:t>
            </a:r>
            <a:r>
              <a:rPr lang="en-US" sz="2200" dirty="0" err="1">
                <a:solidFill>
                  <a:srgbClr val="000000"/>
                </a:solidFill>
                <a:latin typeface="Calibri" pitchFamily="34" charset="0"/>
              </a:rPr>
              <a:t>subordinato</a:t>
            </a:r>
            <a:r>
              <a:rPr lang="en-US" sz="2200" dirty="0">
                <a:solidFill>
                  <a:srgbClr val="000000"/>
                </a:solidFill>
                <a:latin typeface="Calibri" pitchFamily="34" charset="0"/>
              </a:rPr>
              <a:t> </a:t>
            </a:r>
            <a:endParaRPr lang="it-IT" sz="2200" b="1" u="sng" dirty="0">
              <a:solidFill>
                <a:srgbClr val="000000"/>
              </a:solidFill>
              <a:latin typeface="Calibri" pitchFamily="34" charset="0"/>
            </a:endParaRPr>
          </a:p>
          <a:p>
            <a:pPr>
              <a:buNone/>
            </a:pPr>
            <a:endParaRPr lang="it-IT" sz="2200"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Il lavoro sportivo dilettantistico come </a:t>
            </a:r>
            <a:r>
              <a:rPr lang="it-IT" sz="2400" b="1" dirty="0" err="1">
                <a:latin typeface="Calibri" pitchFamily="34" charset="0"/>
              </a:rPr>
              <a:t>co.co.co.</a:t>
            </a:r>
            <a:endParaRPr lang="it-IT" sz="2400" b="1" dirty="0">
              <a:latin typeface="Calibri" pitchFamily="34" charset="0"/>
            </a:endParaRP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16022" y="1535837"/>
            <a:ext cx="8711956" cy="4493538"/>
          </a:xfrm>
          <a:prstGeom prst="rect">
            <a:avLst/>
          </a:prstGeom>
        </p:spPr>
        <p:txBody>
          <a:bodyPr wrap="square">
            <a:spAutoFit/>
          </a:bodyPr>
          <a:lstStyle/>
          <a:p>
            <a:pPr marL="457200" indent="-457200" algn="just">
              <a:buAutoNum type="arabicParenR"/>
            </a:pPr>
            <a:r>
              <a:rPr lang="it-IT" sz="2200" strike="sngStrike" dirty="0">
                <a:solidFill>
                  <a:srgbClr val="000000"/>
                </a:solidFill>
                <a:latin typeface="Calibri" pitchFamily="34" charset="0"/>
              </a:rPr>
              <a:t>reca le misure in materia di ordinamento sportivo (quindi i compiti e le funzioni del Coni, del Cip, della società Sport e salute spa e del dipartimento sport presso la Presidenza del consiglio dei Ministri, delle Federazioni, discipline sportive associate ed enti di promozione sportiva, dei gruppi sportivi militari e di Stato); </a:t>
            </a:r>
          </a:p>
          <a:p>
            <a:pPr marL="457200" indent="-457200" algn="just">
              <a:buAutoNum type="arabicParenR"/>
            </a:pPr>
            <a:r>
              <a:rPr lang="it-IT" sz="2200" dirty="0">
                <a:solidFill>
                  <a:srgbClr val="000000"/>
                </a:solidFill>
                <a:latin typeface="Calibri" pitchFamily="34" charset="0"/>
              </a:rPr>
              <a:t>disciplina le associazioni e società sportive dilettantistiche e professionistiche, i tesserati e i rapporti di lavoro nello sport; </a:t>
            </a:r>
          </a:p>
          <a:p>
            <a:pPr marL="457200" indent="-457200" algn="just">
              <a:buAutoNum type="arabicParenR"/>
            </a:pPr>
            <a:r>
              <a:rPr lang="it-IT" sz="2200" dirty="0">
                <a:solidFill>
                  <a:srgbClr val="000000"/>
                </a:solidFill>
                <a:latin typeface="Calibri" pitchFamily="34" charset="0"/>
              </a:rPr>
              <a:t>i rapporti di rappresentanza degli atleti e delle società sportive e di accesso ed esercizio della professione di agente sportivo; </a:t>
            </a:r>
          </a:p>
          <a:p>
            <a:pPr marL="457200" indent="-457200" algn="just">
              <a:buAutoNum type="arabicParenR"/>
            </a:pPr>
            <a:r>
              <a:rPr lang="it-IT" sz="2200" dirty="0">
                <a:solidFill>
                  <a:srgbClr val="000000"/>
                </a:solidFill>
                <a:latin typeface="Calibri" pitchFamily="34" charset="0"/>
              </a:rPr>
              <a:t>la normativa in materia di ammodernamento o costruzione di impianti sportivi; </a:t>
            </a:r>
          </a:p>
          <a:p>
            <a:pPr marL="457200" indent="-457200" algn="just">
              <a:buAutoNum type="arabicParenR"/>
            </a:pPr>
            <a:r>
              <a:rPr lang="it-IT" sz="2200" dirty="0">
                <a:solidFill>
                  <a:srgbClr val="000000"/>
                </a:solidFill>
                <a:latin typeface="Calibri" pitchFamily="34" charset="0"/>
              </a:rPr>
              <a:t>la semplificazione degli adempimenti relativi agli organismi sportivi  </a:t>
            </a:r>
          </a:p>
          <a:p>
            <a:pPr marL="457200" indent="-457200" algn="just">
              <a:buAutoNum type="arabicParenR"/>
            </a:pPr>
            <a:r>
              <a:rPr lang="it-IT" sz="2200" dirty="0">
                <a:solidFill>
                  <a:srgbClr val="000000"/>
                </a:solidFill>
                <a:latin typeface="Calibri" pitchFamily="34" charset="0"/>
              </a:rPr>
              <a:t>reca misure in materia di sicurezza nelle discipline sportive invernali.</a:t>
            </a:r>
          </a:p>
        </p:txBody>
      </p:sp>
      <p:sp>
        <p:nvSpPr>
          <p:cNvPr id="7" name="Titolo 1">
            <a:extLst>
              <a:ext uri="{FF2B5EF4-FFF2-40B4-BE49-F238E27FC236}">
                <a16:creationId xmlns:a16="http://schemas.microsoft.com/office/drawing/2014/main" id="{333070DF-413B-2442-9EC4-1DFB36C4E716}"/>
              </a:ext>
            </a:extLst>
          </p:cNvPr>
          <p:cNvSpPr>
            <a:spLocks noGrp="1"/>
          </p:cNvSpPr>
          <p:nvPr>
            <p:ph type="title"/>
          </p:nvPr>
        </p:nvSpPr>
        <p:spPr>
          <a:xfrm>
            <a:off x="914906" y="179772"/>
            <a:ext cx="7772400" cy="1143001"/>
          </a:xfrm>
        </p:spPr>
        <p:txBody>
          <a:bodyPr/>
          <a:lstStyle/>
          <a:p>
            <a:r>
              <a:rPr lang="it-IT" sz="2400" b="1" cap="none" dirty="0">
                <a:solidFill>
                  <a:schemeClr val="tx1">
                    <a:lumMod val="90000"/>
                    <a:lumOff val="10000"/>
                  </a:schemeClr>
                </a:solidFill>
                <a:latin typeface="Calibri" pitchFamily="34" charset="0"/>
              </a:rPr>
              <a:t>Deleghe governative</a:t>
            </a:r>
            <a:endParaRPr lang="it-IT" sz="2400" cap="none" dirty="0">
              <a:solidFill>
                <a:schemeClr val="tx1">
                  <a:lumMod val="90000"/>
                  <a:lumOff val="10000"/>
                </a:schemeClr>
              </a:solidFill>
              <a:latin typeface="Calibri" pitchFamily="34" charset="0"/>
            </a:endParaRPr>
          </a:p>
        </p:txBody>
      </p:sp>
    </p:spTree>
    <p:extLst>
      <p:ext uri="{BB962C8B-B14F-4D97-AF65-F5344CB8AC3E}">
        <p14:creationId xmlns:p14="http://schemas.microsoft.com/office/powerpoint/2010/main" val="393889657"/>
      </p:ext>
    </p:extLst>
  </p:cSld>
  <p:clrMapOvr>
    <a:masterClrMapping/>
  </p:clrMapOvr>
  <p:transition spd="med">
    <p:strips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Trattamento pensionistico</a:t>
            </a:r>
          </a:p>
        </p:txBody>
      </p:sp>
      <p:sp>
        <p:nvSpPr>
          <p:cNvPr id="7" name="Segnaposto contenuto 6"/>
          <p:cNvSpPr>
            <a:spLocks noGrp="1"/>
          </p:cNvSpPr>
          <p:nvPr>
            <p:ph idx="1"/>
          </p:nvPr>
        </p:nvSpPr>
        <p:spPr>
          <a:xfrm>
            <a:off x="615203" y="1592543"/>
            <a:ext cx="7886700" cy="4351338"/>
          </a:xfrm>
        </p:spPr>
        <p:txBody>
          <a:bodyPr>
            <a:normAutofit fontScale="70000" lnSpcReduction="20000"/>
          </a:bodyPr>
          <a:lstStyle/>
          <a:p>
            <a:pPr marL="0" indent="0" algn="just">
              <a:buNone/>
            </a:pPr>
            <a:r>
              <a:rPr lang="it-IT" dirty="0"/>
              <a:t>L’applicazione dei contributi previdenziali è prevista per i compensi superiori ad € 5.000,00 e fino ad un massimale, attualmente di 105.014,00. </a:t>
            </a:r>
          </a:p>
          <a:p>
            <a:pPr marL="0" indent="0" algn="just">
              <a:buNone/>
            </a:pPr>
            <a:r>
              <a:rPr lang="it-IT" dirty="0"/>
              <a:t>Per i primi cinque anni dalla entrata in vigore del decreto legislativo 36/2021 e del relativo correttivo, la base imponibile su cui calcolare la parte previdenziale è ridotta del 50%, mentre, per la parte assistenziale, attualmente del 2,03%, si calcola integralmente sulla parte eccedente € 5.000,00.  1/3 è carico del percipiente ed i 2/3 a carico del committente. </a:t>
            </a:r>
          </a:p>
          <a:p>
            <a:pPr marL="0" indent="0" algn="just">
              <a:buNone/>
            </a:pPr>
            <a:r>
              <a:rPr lang="it-IT" b="1" dirty="0"/>
              <a:t>Con il versamento del 2,03% alla Gestione separata Inps viene garantita la tutela relativa alla maternità, agli assegni per il nucleo familiare (assegno universale), degenza ospedaliera,  malattia e al congedo parentale;  Disoccupazione.</a:t>
            </a:r>
          </a:p>
          <a:p>
            <a:pPr>
              <a:buNone/>
            </a:pPr>
            <a:endParaRPr lang="it-IT"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Trattamento fiscale</a:t>
            </a:r>
          </a:p>
        </p:txBody>
      </p:sp>
      <p:sp>
        <p:nvSpPr>
          <p:cNvPr id="6" name="Segnaposto contenuto 5"/>
          <p:cNvSpPr>
            <a:spLocks noGrp="1"/>
          </p:cNvSpPr>
          <p:nvPr>
            <p:ph idx="1"/>
          </p:nvPr>
        </p:nvSpPr>
        <p:spPr>
          <a:xfrm>
            <a:off x="611560" y="1340768"/>
            <a:ext cx="7696200" cy="3581400"/>
          </a:xfrm>
        </p:spPr>
        <p:txBody>
          <a:bodyPr>
            <a:noAutofit/>
          </a:bodyPr>
          <a:lstStyle/>
          <a:p>
            <a:pPr marL="0" indent="0" algn="just">
              <a:buNone/>
            </a:pPr>
            <a:r>
              <a:rPr lang="it-IT" sz="2200" i="1" dirty="0"/>
              <a:t>I compensi di lavoro sportivo nell’area del dilettantismo non costituiscono base imponibile ai fini fiscali fino all’importo complessivo annuo di euro 15.000,00. Qualora l’ammontare complessivo dei suddetti compensi superi il limite di euro 15.000,00, esso concorre a formare il reddito del percipiente solo per la parte eccedente tale importo.</a:t>
            </a:r>
          </a:p>
          <a:p>
            <a:pPr marL="0" indent="0" algn="just">
              <a:buNone/>
            </a:pPr>
            <a:r>
              <a:rPr lang="it-IT" sz="2200" dirty="0"/>
              <a:t>All’atto del pagamento il lavoratore sportivo rilascia autocertificazione attestante l’ammontare dei compensi percepiti per le prestazioni sportive dilettantistiche rese nell’anno solare.</a:t>
            </a:r>
          </a:p>
          <a:p>
            <a:pPr algn="just">
              <a:buFont typeface="Arial" pitchFamily="34" charset="0"/>
              <a:buChar char="•"/>
            </a:pPr>
            <a:r>
              <a:rPr lang="it-IT" sz="2200" dirty="0">
                <a:solidFill>
                  <a:srgbClr val="FF0000"/>
                </a:solidFill>
              </a:rPr>
              <a:t>PROBLEMA DEL CUMULO </a:t>
            </a:r>
            <a:r>
              <a:rPr lang="it-IT" sz="2200" dirty="0" err="1">
                <a:solidFill>
                  <a:srgbClr val="FF0000"/>
                </a:solidFill>
              </a:rPr>
              <a:t>DI</a:t>
            </a:r>
            <a:r>
              <a:rPr lang="it-IT" sz="2200" dirty="0">
                <a:solidFill>
                  <a:srgbClr val="FF0000"/>
                </a:solidFill>
              </a:rPr>
              <a:t> PIU’ COMPENSI DA LAVORO SPORTIVO</a:t>
            </a:r>
          </a:p>
          <a:p>
            <a:pPr algn="just">
              <a:buFont typeface="Arial" pitchFamily="34" charset="0"/>
              <a:buChar char="•"/>
            </a:pPr>
            <a:r>
              <a:rPr lang="it-IT" sz="2200" dirty="0">
                <a:solidFill>
                  <a:srgbClr val="FF0000"/>
                </a:solidFill>
              </a:rPr>
              <a:t>PROBLEMA DELLO SPORTIVO CHE FA ATTIVITA’ PER SOGGETTI NON SPORTIVI</a:t>
            </a:r>
          </a:p>
          <a:p>
            <a:pPr>
              <a:buNone/>
            </a:pPr>
            <a:endParaRPr lang="it-IT" sz="22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Trattamento fiscale</a:t>
            </a:r>
          </a:p>
        </p:txBody>
      </p:sp>
      <p:sp>
        <p:nvSpPr>
          <p:cNvPr id="6" name="Segnaposto contenuto 5"/>
          <p:cNvSpPr>
            <a:spLocks noGrp="1"/>
          </p:cNvSpPr>
          <p:nvPr>
            <p:ph idx="1"/>
          </p:nvPr>
        </p:nvSpPr>
        <p:spPr>
          <a:xfrm>
            <a:off x="615203" y="1655296"/>
            <a:ext cx="7886700" cy="4351338"/>
          </a:xfrm>
        </p:spPr>
        <p:txBody>
          <a:bodyPr>
            <a:normAutofit fontScale="70000" lnSpcReduction="20000"/>
          </a:bodyPr>
          <a:lstStyle/>
          <a:p>
            <a:pPr marL="0" indent="0" algn="just">
              <a:buNone/>
            </a:pPr>
            <a:r>
              <a:rPr lang="it-IT" dirty="0"/>
              <a:t>Pertanto,</a:t>
            </a:r>
            <a:r>
              <a:rPr lang="it-IT" i="1" dirty="0"/>
              <a:t> </a:t>
            </a:r>
            <a:r>
              <a:rPr lang="it-IT" dirty="0"/>
              <a:t>l’attuale limite di non imponibilità di € 10.000,00, previsto nell’art. 69 del TUIR, è con il correttivo di € 15.000,00. </a:t>
            </a:r>
          </a:p>
          <a:p>
            <a:pPr marL="0" indent="0" algn="just">
              <a:buNone/>
            </a:pPr>
            <a:r>
              <a:rPr lang="it-IT" dirty="0"/>
              <a:t>E’ importante evidenziare che i compensi erogati per il lavoro sportivo nell’ambito del dilettantismo, non sono, come gli attuali compensi sportivi, inseriti nei </a:t>
            </a:r>
            <a:r>
              <a:rPr lang="it-IT" i="1" dirty="0"/>
              <a:t>«redditi diversi» </a:t>
            </a:r>
            <a:r>
              <a:rPr lang="it-IT" dirty="0"/>
              <a:t>, ma, per le collaborazioni coordinate e continuative rappresentano «</a:t>
            </a:r>
            <a:r>
              <a:rPr lang="it-IT" i="1" dirty="0"/>
              <a:t>redditi assimilati al lavoro dipendente</a:t>
            </a:r>
            <a:r>
              <a:rPr lang="it-IT" dirty="0"/>
              <a:t>», mentre, per quanto concerne i titolari di partita Iva, restano tra i «</a:t>
            </a:r>
            <a:r>
              <a:rPr lang="it-IT" i="1" dirty="0"/>
              <a:t>redditi di lavoro autonomo</a:t>
            </a:r>
            <a:r>
              <a:rPr lang="it-IT" dirty="0"/>
              <a:t>». </a:t>
            </a:r>
          </a:p>
          <a:p>
            <a:pPr marL="0" indent="0" algn="just">
              <a:buNone/>
            </a:pPr>
            <a:r>
              <a:rPr lang="it-IT" dirty="0"/>
              <a:t>SI CUMULANO PERTANTO CON GLI ALTRI REDDITI</a:t>
            </a:r>
          </a:p>
          <a:p>
            <a:pPr marL="0" indent="0" algn="just">
              <a:buNone/>
            </a:pPr>
            <a:r>
              <a:rPr lang="it-IT" dirty="0"/>
              <a:t>IRAP</a:t>
            </a:r>
          </a:p>
          <a:p>
            <a:pPr marL="0" indent="0" algn="just">
              <a:buNone/>
            </a:pPr>
            <a:r>
              <a:rPr lang="it-IT" dirty="0"/>
              <a:t>SE SI PARTISSE AL PRIMO LUGLIO DOPPIA FASCIA ESENTE</a:t>
            </a:r>
          </a:p>
          <a:p>
            <a:pPr>
              <a:buNone/>
            </a:pPr>
            <a:endParaRPr lang="it-IT"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615203" y="1655296"/>
            <a:ext cx="7886700" cy="4351338"/>
          </a:xfrm>
        </p:spPr>
        <p:txBody>
          <a:bodyPr>
            <a:normAutofit fontScale="77500" lnSpcReduction="20000"/>
          </a:bodyPr>
          <a:lstStyle/>
          <a:p>
            <a:pPr algn="just">
              <a:buFont typeface="Arial" pitchFamily="34" charset="0"/>
              <a:buChar char="•"/>
            </a:pPr>
            <a:r>
              <a:rPr lang="it-IT" dirty="0"/>
              <a:t>Le somme versate ai propri tesserati in qualità di Atleti o Tecnici che operano all’ambito dilettantistico dal CONI, CIP, Federazioni Sportive Nazionali, Discipline Sportive Associate, Enti di Promozione Sportiva, associazioni e società sportive dilettantistiche, a titolo di premio per i risultati ottenuti nelle </a:t>
            </a:r>
            <a:r>
              <a:rPr lang="it-IT" b="1" dirty="0"/>
              <a:t>competizioni sportive, anche a titolo di convocazione a raduni, partecipazione quali componenti delle squadre nazionali di disciplina nelle manifestazioni nazionali o internazionali, </a:t>
            </a:r>
            <a:r>
              <a:rPr lang="it-IT" dirty="0"/>
              <a:t>sono soggette ad una </a:t>
            </a:r>
            <a:r>
              <a:rPr lang="it-IT" b="1" dirty="0"/>
              <a:t>ritenuta del 20% a titolo d’imposta, con facoltà di rivalsa</a:t>
            </a:r>
            <a:r>
              <a:rPr lang="it-IT" dirty="0"/>
              <a:t>, ai sensi </a:t>
            </a:r>
            <a:r>
              <a:rPr lang="it-IT" b="1" dirty="0"/>
              <a:t> </a:t>
            </a:r>
            <a:r>
              <a:rPr lang="it-IT" dirty="0"/>
              <a:t>e per gli effetti dell’articolo 30, secondo comma, decreto del Presidente della Repubblica 29 settembre 1973 n. 600.</a:t>
            </a:r>
          </a:p>
          <a:p>
            <a:pPr>
              <a:buNone/>
            </a:pPr>
            <a:endParaRPr lang="it-IT"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Trattamento premiale</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67544" y="1484784"/>
            <a:ext cx="7886700" cy="4351338"/>
          </a:xfrm>
        </p:spPr>
        <p:txBody>
          <a:bodyPr>
            <a:normAutofit fontScale="92500" lnSpcReduction="20000"/>
          </a:bodyPr>
          <a:lstStyle/>
          <a:p>
            <a:pPr algn="just">
              <a:lnSpc>
                <a:spcPct val="100000"/>
              </a:lnSpc>
              <a:spcBef>
                <a:spcPts val="0"/>
              </a:spcBef>
              <a:spcAft>
                <a:spcPts val="1050"/>
              </a:spcAft>
              <a:buFont typeface="Arial" pitchFamily="34" charset="0"/>
              <a:buChar char="•"/>
            </a:pPr>
            <a:r>
              <a:rPr lang="it-IT" sz="2300" dirty="0">
                <a:latin typeface="Calibri" panose="020F0502020204030204" pitchFamily="34" charset="0"/>
                <a:ea typeface="Calibri" panose="020F0502020204030204" pitchFamily="34" charset="0"/>
              </a:rPr>
              <a:t>Dal 31 agosto 2021 è operativo, presso il Dipartimento per lo sport è stato istituito, il Registro nazionale delle attività sportive dilettantistiche che assolve alle funzioni di certificazione della natura sportiva dilettantistica dell’attività svolta dalle  società e associazioni sportive nonché alle altre funzioni previste dalla normativa vigente. </a:t>
            </a:r>
          </a:p>
          <a:p>
            <a:pPr algn="just">
              <a:lnSpc>
                <a:spcPct val="100000"/>
              </a:lnSpc>
              <a:spcBef>
                <a:spcPts val="0"/>
              </a:spcBef>
              <a:spcAft>
                <a:spcPts val="1050"/>
              </a:spcAft>
              <a:buFont typeface="Arial" pitchFamily="34" charset="0"/>
              <a:buChar char="•"/>
            </a:pPr>
            <a:r>
              <a:rPr lang="it-IT" sz="2300" dirty="0">
                <a:latin typeface="Calibri" panose="020F0502020204030204" pitchFamily="34" charset="0"/>
                <a:ea typeface="Calibri" panose="020F0502020204030204" pitchFamily="34" charset="0"/>
              </a:rPr>
              <a:t>Il Registro è l’unico strumento certificatore dello svolgimento di attività sportiva dilettantistica al quale deve iscriversi ogni società o associazione dilettantistica riconosciuta ai fini sportivi da e affiliata a una Federazione sportiva nazionale, Disciplina sportiva associata o Ente di promozione sportiva.  </a:t>
            </a:r>
          </a:p>
          <a:p>
            <a:pPr algn="just">
              <a:lnSpc>
                <a:spcPct val="100000"/>
              </a:lnSpc>
              <a:spcBef>
                <a:spcPts val="0"/>
              </a:spcBef>
              <a:buFont typeface="Arial" pitchFamily="34" charset="0"/>
              <a:buChar char="•"/>
            </a:pPr>
            <a:r>
              <a:rPr lang="it-IT" sz="2300" dirty="0">
                <a:latin typeface="Calibri" panose="020F0502020204030204" pitchFamily="34" charset="0"/>
                <a:ea typeface="Calibri" panose="020F0502020204030204" pitchFamily="34" charset="0"/>
              </a:rPr>
              <a:t>Ai sensi dell’art. 12 del d. </a:t>
            </a:r>
            <a:r>
              <a:rPr lang="it-IT" sz="2300" dirty="0" err="1">
                <a:latin typeface="Calibri" panose="020F0502020204030204" pitchFamily="34" charset="0"/>
                <a:ea typeface="Calibri" panose="020F0502020204030204" pitchFamily="34" charset="0"/>
              </a:rPr>
              <a:t>lgs</a:t>
            </a:r>
            <a:r>
              <a:rPr lang="it-IT" sz="2300" dirty="0">
                <a:latin typeface="Calibri" panose="020F0502020204030204" pitchFamily="34" charset="0"/>
                <a:ea typeface="Calibri" panose="020F0502020204030204" pitchFamily="34" charset="0"/>
              </a:rPr>
              <a:t>. 28 febbraio 2021, n. 39, il Registro sostituisce a tutti gli effetti il precedente Registro nazionale delle associazioni e società sportive dilettantistiche già istituito presso il Comitato Olimpico Nazionale Italiano</a:t>
            </a:r>
          </a:p>
          <a:p>
            <a:pPr algn="just">
              <a:buNone/>
            </a:pPr>
            <a:endParaRPr lang="it-IT" sz="2300"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25760"/>
            <a:ext cx="7772400" cy="1143000"/>
          </a:xfrm>
        </p:spPr>
        <p:txBody>
          <a:bodyPr/>
          <a:lstStyle/>
          <a:p>
            <a:r>
              <a:rPr lang="it-IT" sz="2400" b="1" dirty="0">
                <a:latin typeface="Calibri" pitchFamily="34" charset="0"/>
              </a:rPr>
              <a:t>Gli adempimenti</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Segnaposto contenuto 3">
            <a:extLst>
              <a:ext uri="{FF2B5EF4-FFF2-40B4-BE49-F238E27FC236}">
                <a16:creationId xmlns:a16="http://schemas.microsoft.com/office/drawing/2014/main" id="{DC05317F-0E9E-B656-6869-32A1D6D83B30}"/>
              </a:ext>
            </a:extLst>
          </p:cNvPr>
          <p:cNvGraphicFramePr>
            <a:graphicFrameLocks noGrp="1"/>
          </p:cNvGraphicFramePr>
          <p:nvPr>
            <p:ph idx="1"/>
            <p:extLst/>
          </p:nvPr>
        </p:nvGraphicFramePr>
        <p:xfrm>
          <a:off x="611560" y="1268760"/>
          <a:ext cx="7859805" cy="4755537"/>
        </p:xfrm>
        <a:graphic>
          <a:graphicData uri="http://schemas.openxmlformats.org/drawingml/2006/table">
            <a:tbl>
              <a:tblPr firstRow="1" firstCol="1" bandRow="1"/>
              <a:tblGrid>
                <a:gridCol w="3236006">
                  <a:extLst>
                    <a:ext uri="{9D8B030D-6E8A-4147-A177-3AD203B41FA5}">
                      <a16:colId xmlns:a16="http://schemas.microsoft.com/office/drawing/2014/main" val="3037319151"/>
                    </a:ext>
                  </a:extLst>
                </a:gridCol>
                <a:gridCol w="4623799">
                  <a:extLst>
                    <a:ext uri="{9D8B030D-6E8A-4147-A177-3AD203B41FA5}">
                      <a16:colId xmlns:a16="http://schemas.microsoft.com/office/drawing/2014/main" val="2767244284"/>
                    </a:ext>
                  </a:extLst>
                </a:gridCol>
              </a:tblGrid>
              <a:tr h="823884">
                <a:tc>
                  <a:txBody>
                    <a:bodyPr/>
                    <a:lstStyle/>
                    <a:p>
                      <a:pPr algn="ct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ADEMPIMENTO</a:t>
                      </a:r>
                      <a:endPar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FUNZIONI NEL REGISTRO PREVISTE NEL CORRETTIVO</a:t>
                      </a:r>
                      <a:endPar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145734"/>
                  </a:ext>
                </a:extLst>
              </a:tr>
              <a:tr h="969775">
                <a:tc>
                  <a:txBody>
                    <a:bodyPr/>
                    <a:lstStyle/>
                    <a:p>
                      <a:pPr marL="200660" indent="-200660" algn="just">
                        <a:lnSpc>
                          <a:spcPct val="107000"/>
                        </a:lnSpc>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mj-lt"/>
                        <a:buAutoNum type="arabicParenR"/>
                      </a:pPr>
                      <a:r>
                        <a:rPr lang="it-IT" sz="1600" u="sng"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Comunicazione informazioni al Ministero del Lavoro</a:t>
                      </a:r>
                      <a:endParaRPr lang="it-IT" sz="16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Possibilità di effettuare mediante il Registro, ove sarà inserita apposita funzione che consente la comunicazione diretta al Centro dell’Impiego</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01807"/>
                  </a:ext>
                </a:extLst>
              </a:tr>
              <a:tr h="1047017">
                <a:tc>
                  <a:txBody>
                    <a:bodyPr/>
                    <a:lstStyle/>
                    <a:p>
                      <a:pPr>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mj-lt"/>
                        <a:buAutoNum type="arabicParenR"/>
                      </a:pPr>
                      <a:r>
                        <a:rPr lang="it-IT" sz="1600" u="sng"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Comunicazione “UNIEMENS” all’INPS</a:t>
                      </a:r>
                      <a:endParaRPr lang="it-IT" sz="16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Possibilità di effettuare il calcolo e  la comunicazione tramite apposita funzione all’interno del Registro</a:t>
                      </a:r>
                    </a:p>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721539"/>
                  </a:ext>
                </a:extLst>
              </a:tr>
              <a:tr h="1412261">
                <a:tc>
                  <a:txBody>
                    <a:bodyPr/>
                    <a:lstStyle/>
                    <a:p>
                      <a:pPr marL="200660" indent="-200660">
                        <a:lnSpc>
                          <a:spcPct val="107000"/>
                        </a:lnSpc>
                        <a:spcAft>
                          <a:spcPts val="800"/>
                        </a:spcAft>
                        <a:tabLst>
                          <a:tab pos="647700" algn="l"/>
                        </a:tabLs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mj-lt"/>
                        <a:buAutoNum type="arabicParenR"/>
                        <a:tabLst>
                          <a:tab pos="647700" algn="l"/>
                        </a:tabLst>
                      </a:pPr>
                      <a:r>
                        <a:rPr lang="it-IT" sz="1600" u="sng"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Emissione di cedolino paga</a:t>
                      </a:r>
                      <a:endParaRPr lang="it-IT" sz="16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647700" algn="l"/>
                        </a:tabLs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Per gli importi fino ad € 15.000,00, il Committente non dovrà emettere nessun cedolino paga, in quanto all’interno del Registro sarà prevista una funzione che prevede la liquidazione dei compensi ed il calcolo dell’eventuale contributo previdenziale.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421418"/>
                  </a:ext>
                </a:extLst>
              </a:tr>
            </a:tbl>
          </a:graphicData>
        </a:graphic>
      </p:graphicFrame>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a:extLst>
              <a:ext uri="{FF2B5EF4-FFF2-40B4-BE49-F238E27FC236}">
                <a16:creationId xmlns:a16="http://schemas.microsoft.com/office/drawing/2014/main" id="{5FBD25A5-A599-815C-C22B-C2BCC51848CB}"/>
              </a:ext>
            </a:extLst>
          </p:cNvPr>
          <p:cNvGraphicFramePr>
            <a:graphicFrameLocks noGrp="1"/>
          </p:cNvGraphicFramePr>
          <p:nvPr>
            <p:ph idx="1"/>
            <p:extLst/>
          </p:nvPr>
        </p:nvGraphicFramePr>
        <p:xfrm>
          <a:off x="591671" y="1227668"/>
          <a:ext cx="8182536" cy="4612630"/>
        </p:xfrm>
        <a:graphic>
          <a:graphicData uri="http://schemas.openxmlformats.org/drawingml/2006/table">
            <a:tbl>
              <a:tblPr firstRow="1" firstCol="1" bandRow="1"/>
              <a:tblGrid>
                <a:gridCol w="3604082">
                  <a:extLst>
                    <a:ext uri="{9D8B030D-6E8A-4147-A177-3AD203B41FA5}">
                      <a16:colId xmlns:a16="http://schemas.microsoft.com/office/drawing/2014/main" val="3801275318"/>
                    </a:ext>
                  </a:extLst>
                </a:gridCol>
                <a:gridCol w="4578454">
                  <a:extLst>
                    <a:ext uri="{9D8B030D-6E8A-4147-A177-3AD203B41FA5}">
                      <a16:colId xmlns:a16="http://schemas.microsoft.com/office/drawing/2014/main" val="3880460130"/>
                    </a:ext>
                  </a:extLst>
                </a:gridCol>
              </a:tblGrid>
              <a:tr h="1118414">
                <a:tc>
                  <a:txBody>
                    <a:bodyPr/>
                    <a:lstStyle/>
                    <a:p>
                      <a:pPr algn="ctr">
                        <a:lnSpc>
                          <a:spcPct val="107000"/>
                        </a:lnSpc>
                        <a:spcAft>
                          <a:spcPts val="800"/>
                        </a:spcAft>
                      </a:pPr>
                      <a:r>
                        <a:rPr lang="it-IT"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ADEMPIMENTO</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it-IT"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FUNZIONI OPERATIVE ALLO STUDIO DEL DIPARTIMENTO PER L’INSERIMENTO NEL REGISTRO</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273711"/>
                  </a:ext>
                </a:extLst>
              </a:tr>
              <a:tr h="1118414">
                <a:tc>
                  <a:txBody>
                    <a:bodyPr/>
                    <a:lstStyle/>
                    <a:p>
                      <a:pPr>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0" lvl="0" indent="0" algn="ctr">
                        <a:lnSpc>
                          <a:spcPct val="107000"/>
                        </a:lnSpc>
                        <a:spcAft>
                          <a:spcPts val="800"/>
                        </a:spcAft>
                        <a:buFont typeface="+mj-lt"/>
                        <a:buNone/>
                      </a:pPr>
                      <a:r>
                        <a:rPr lang="it-IT"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Predisposizione del modello F24</a:t>
                      </a:r>
                    </a:p>
                    <a:p>
                      <a:pPr>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Possibilità di generarla tramite il Registro mediante il Registro</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3763971"/>
                  </a:ext>
                </a:extLst>
              </a:tr>
              <a:tr h="1251588">
                <a:tc>
                  <a:txBody>
                    <a:bodyPr/>
                    <a:lstStyle/>
                    <a:p>
                      <a:pPr>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0" lvl="0" indent="0" algn="ctr">
                        <a:lnSpc>
                          <a:spcPct val="107000"/>
                        </a:lnSpc>
                        <a:buFont typeface="+mj-lt"/>
                        <a:buNone/>
                      </a:pPr>
                      <a:r>
                        <a:rPr lang="it-IT"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Comunicazione all’INAIL e liquidazione saldo del premio dovuto</a:t>
                      </a:r>
                    </a:p>
                    <a:p>
                      <a:pPr marL="200660"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Possibilità di ottemperare agli adempimenti  mediante il Registro</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7281707"/>
                  </a:ext>
                </a:extLst>
              </a:tr>
              <a:tr h="895829">
                <a:tc>
                  <a:txBody>
                    <a:bodyPr/>
                    <a:lstStyle/>
                    <a:p>
                      <a:pPr algn="ctr">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Predisposizione della Certificazione Unica</a:t>
                      </a:r>
                    </a:p>
                    <a:p>
                      <a:pPr marL="200660"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Generazione della Certificazione e predisposizione di file per la trasmissione  all’Agenzia delle Entrate mediante intermediario</a:t>
                      </a:r>
                    </a:p>
                  </a:txBody>
                  <a:tcPr marL="38576" marR="3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6245084"/>
                  </a:ext>
                </a:extLst>
              </a:tr>
            </a:tbl>
          </a:graphicData>
        </a:graphic>
      </p:graphicFrame>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395536" y="1268760"/>
            <a:ext cx="8136904" cy="4413795"/>
          </a:xfrm>
        </p:spPr>
        <p:txBody>
          <a:bodyPr>
            <a:noAutofit/>
          </a:bodyPr>
          <a:lstStyle/>
          <a:p>
            <a:pPr algn="just">
              <a:spcBef>
                <a:spcPts val="0"/>
              </a:spcBef>
              <a:buNone/>
            </a:pPr>
            <a:r>
              <a:rPr lang="it-IT" sz="1600" dirty="0">
                <a:latin typeface="Calibri" pitchFamily="34" charset="0"/>
              </a:rPr>
              <a:t>1</a:t>
            </a:r>
            <a:r>
              <a:rPr lang="it-IT" sz="1600" i="1" dirty="0">
                <a:latin typeface="Calibri" pitchFamily="34" charset="0"/>
              </a:rPr>
              <a:t>. Nell'ottica della valorizzazione della formazione dei giovani </a:t>
            </a:r>
            <a:r>
              <a:rPr lang="it-IT" sz="1600" i="1" dirty="0">
                <a:solidFill>
                  <a:srgbClr val="FF0000"/>
                </a:solidFill>
                <a:latin typeface="Calibri" pitchFamily="34" charset="0"/>
              </a:rPr>
              <a:t>atleti,</a:t>
            </a:r>
            <a:r>
              <a:rPr lang="it-IT" sz="1600" i="1" dirty="0">
                <a:latin typeface="Calibri" pitchFamily="34" charset="0"/>
              </a:rPr>
              <a:t> per garantire loro una crescita non solo sportiva, ma anche culturale ed educativa, nonché una preparazione professionale che </a:t>
            </a:r>
            <a:r>
              <a:rPr lang="it-IT" sz="1600" i="1" dirty="0">
                <a:solidFill>
                  <a:srgbClr val="FF0000"/>
                </a:solidFill>
                <a:latin typeface="Calibri" pitchFamily="34" charset="0"/>
              </a:rPr>
              <a:t>favorisca l'accesso all'attività lavorativa anche alla fine della carriera sportiva</a:t>
            </a:r>
            <a:r>
              <a:rPr lang="it-IT" sz="1600" i="1" dirty="0">
                <a:latin typeface="Calibri" pitchFamily="34" charset="0"/>
              </a:rPr>
              <a:t>, e ferma restando la possibilità di realizzazione dei percorsi per le competenze trasversali e per l'orientamento, ai sensi della normativa vigente, </a:t>
            </a:r>
            <a:r>
              <a:rPr lang="it-IT" sz="1600" i="1" dirty="0">
                <a:solidFill>
                  <a:srgbClr val="FF0000"/>
                </a:solidFill>
                <a:latin typeface="Calibri" pitchFamily="34" charset="0"/>
              </a:rPr>
              <a:t>le società o associazioni sportive dilettantistiche e le società professionistiche</a:t>
            </a:r>
            <a:r>
              <a:rPr lang="it-IT" sz="1600" i="1" dirty="0">
                <a:latin typeface="Calibri" pitchFamily="34" charset="0"/>
              </a:rPr>
              <a:t> possono stipulare contratti di apprendistato per la qualifica e il diploma professionale, per il diploma di istruzione secondaria superiore e per il certificato di specializzazione tecnica superiore, di cui all'</a:t>
            </a:r>
            <a:r>
              <a:rPr lang="it-IT" sz="1600" i="1" dirty="0">
                <a:latin typeface="Calibri" pitchFamily="34" charset="0"/>
                <a:hlinkClick r:id="" action="ppaction://hlinkfile">
                  <a:extLst>
                    <a:ext uri="{A12FA001-AC4F-418D-AE19-62706E023703}">
                      <ahyp:hlinkClr xmlns:ahyp="http://schemas.microsoft.com/office/drawing/2018/hyperlinkcolor" val="tx"/>
                    </a:ext>
                  </a:extLst>
                </a:hlinkClick>
              </a:rPr>
              <a:t>articolo 43 del decreto legislativo 15 giugno 2015, n. 81</a:t>
            </a:r>
            <a:r>
              <a:rPr lang="it-IT" sz="1600" i="1" dirty="0">
                <a:latin typeface="Calibri" pitchFamily="34" charset="0"/>
              </a:rPr>
              <a:t>, e contratti di apprendistato di alta formazione e di ricerca, di cui all'articolo 45 del medesimo decreto legislativo. La formazione degli atleti può essere conseguita anche con le classi di laurea L-22 (Scienze Motorie e di laurea magistrale), LM-47 (Organizzazione e gestione dei servizi per lo sport e le attività motorie), la LM-67 (Scienze e tecniche delle attività motorie preventive e adattative), nonché la LM-68 (Scienze e tecniche dello sport).</a:t>
            </a:r>
          </a:p>
          <a:p>
            <a:pPr algn="just">
              <a:spcBef>
                <a:spcPts val="0"/>
              </a:spcBef>
              <a:buNone/>
            </a:pPr>
            <a:endParaRPr lang="it-IT" sz="500" i="1" dirty="0">
              <a:latin typeface="Calibri" pitchFamily="34" charset="0"/>
            </a:endParaRPr>
          </a:p>
          <a:p>
            <a:pPr algn="just">
              <a:spcBef>
                <a:spcPts val="0"/>
              </a:spcBef>
              <a:buNone/>
            </a:pPr>
            <a:r>
              <a:rPr lang="it-IT" sz="1600" i="1" dirty="0">
                <a:latin typeface="Calibri" pitchFamily="34" charset="0"/>
              </a:rPr>
              <a:t>2. Ai sensi dell'</a:t>
            </a:r>
            <a:r>
              <a:rPr lang="it-IT" sz="1600" i="1" dirty="0">
                <a:latin typeface="Calibri" pitchFamily="34" charset="0"/>
                <a:hlinkClick r:id="" action="ppaction://hlinkfile">
                  <a:extLst>
                    <a:ext uri="{A12FA001-AC4F-418D-AE19-62706E023703}">
                      <ahyp:hlinkClr xmlns:ahyp="http://schemas.microsoft.com/office/drawing/2018/hyperlinkcolor" val="tx"/>
                    </a:ext>
                  </a:extLst>
                </a:hlinkClick>
              </a:rPr>
              <a:t>articolo 41, comma 3, del decreto legislativo 15 giugno 2015, n. 81</a:t>
            </a:r>
            <a:r>
              <a:rPr lang="it-IT" sz="1600" i="1" dirty="0">
                <a:latin typeface="Calibri" pitchFamily="34" charset="0"/>
              </a:rPr>
              <a:t>, l'apprendistato di cui al comma 1 è attivato con riferimento ai titoli di istruzione e formazione e alle qualificazioni professionali contenuti nel Repertorio nazionale di cui all'</a:t>
            </a:r>
            <a:r>
              <a:rPr lang="it-IT" sz="1600" i="1" dirty="0">
                <a:latin typeface="Calibri" pitchFamily="34" charset="0"/>
                <a:hlinkClick r:id="" action="ppaction://hlinkfile">
                  <a:extLst>
                    <a:ext uri="{A12FA001-AC4F-418D-AE19-62706E023703}">
                      <ahyp:hlinkClr xmlns:ahyp="http://schemas.microsoft.com/office/drawing/2018/hyperlinkcolor" val="tx"/>
                    </a:ext>
                  </a:extLst>
                </a:hlinkClick>
              </a:rPr>
              <a:t>articolo 8 del decreto legislativo 16 gennaio 2013, n. 13</a:t>
            </a:r>
            <a:r>
              <a:rPr lang="it-IT" sz="1600" i="1" dirty="0">
                <a:latin typeface="Calibri" pitchFamily="34" charset="0"/>
              </a:rPr>
              <a:t>, nel rispetto dei requisiti, criteri e procedure dettati dalle norme che disciplinano i relativi percorsi di istruzione e formazione</a:t>
            </a:r>
            <a:r>
              <a:rPr lang="it-IT" sz="1600" dirty="0">
                <a:latin typeface="Calibri" pitchFamily="34" charset="0"/>
              </a:rPr>
              <a:t>.</a:t>
            </a:r>
          </a:p>
          <a:p>
            <a:pPr algn="just">
              <a:buNone/>
            </a:pPr>
            <a:endParaRPr lang="it-IT" sz="1600"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25760"/>
            <a:ext cx="7772400" cy="1143000"/>
          </a:xfrm>
        </p:spPr>
        <p:txBody>
          <a:bodyPr/>
          <a:lstStyle/>
          <a:p>
            <a:r>
              <a:rPr lang="it-IT" sz="2400" b="1" dirty="0">
                <a:latin typeface="Calibri" pitchFamily="34" charset="0"/>
              </a:rPr>
              <a:t>Gli apprendisti</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La tutela sanitaria dei lavoratori</a:t>
            </a:r>
          </a:p>
        </p:txBody>
      </p:sp>
      <p:sp>
        <p:nvSpPr>
          <p:cNvPr id="6" name="Segnaposto contenuto 5"/>
          <p:cNvSpPr>
            <a:spLocks noGrp="1"/>
          </p:cNvSpPr>
          <p:nvPr>
            <p:ph idx="1"/>
          </p:nvPr>
        </p:nvSpPr>
        <p:spPr>
          <a:xfrm>
            <a:off x="467544" y="1412776"/>
            <a:ext cx="8064896" cy="4351338"/>
          </a:xfrm>
        </p:spPr>
        <p:txBody>
          <a:bodyPr>
            <a:normAutofit fontScale="77500" lnSpcReduction="20000"/>
          </a:bodyPr>
          <a:lstStyle/>
          <a:p>
            <a:pPr algn="just">
              <a:buNone/>
            </a:pPr>
            <a:r>
              <a:rPr lang="it-IT" sz="2400" dirty="0">
                <a:latin typeface="Calibri" pitchFamily="34" charset="0"/>
              </a:rPr>
              <a:t>1. L'attività sportiva dei lavoratori sportivi di cui all'articolo 25 è svolta sotto controlli medici, secondo </a:t>
            </a:r>
            <a:r>
              <a:rPr lang="it-IT" sz="2400" u="sng" dirty="0">
                <a:solidFill>
                  <a:srgbClr val="FF0000"/>
                </a:solidFill>
                <a:latin typeface="Calibri" pitchFamily="34" charset="0"/>
              </a:rPr>
              <a:t>disposizioni stabilite</a:t>
            </a:r>
            <a:r>
              <a:rPr lang="it-IT" sz="2400" dirty="0">
                <a:solidFill>
                  <a:srgbClr val="FF0000"/>
                </a:solidFill>
                <a:latin typeface="Calibri" pitchFamily="34" charset="0"/>
              </a:rPr>
              <a:t> con decreto del Presidente del Consiglio dei ministri o dell'Autorità politica da esso delegata in materia di sport, di concerto col Ministro della salute</a:t>
            </a:r>
            <a:r>
              <a:rPr lang="it-IT" sz="2400" dirty="0">
                <a:latin typeface="Calibri" pitchFamily="34" charset="0"/>
              </a:rPr>
              <a:t>, previa intesa in sede di Conferenza permanente per i rapporti tra lo Stato, le Regioni e le Province autonome di Trento e di Bolzano, ai sensi dell'</a:t>
            </a:r>
            <a:r>
              <a:rPr lang="it-IT" sz="2400" dirty="0">
                <a:latin typeface="Calibri" pitchFamily="34" charset="0"/>
                <a:hlinkClick r:id="" action="ppaction://hlinkfile">
                  <a:extLst>
                    <a:ext uri="{A12FA001-AC4F-418D-AE19-62706E023703}">
                      <ahyp:hlinkClr xmlns:ahyp="http://schemas.microsoft.com/office/drawing/2018/hyperlinkcolor" val="tx"/>
                    </a:ext>
                  </a:extLst>
                </a:hlinkClick>
              </a:rPr>
              <a:t>articolo 3 del decreto legislativo 28 agosto 1997, n. 281</a:t>
            </a:r>
            <a:r>
              <a:rPr lang="it-IT" sz="2400" dirty="0">
                <a:latin typeface="Calibri" pitchFamily="34" charset="0"/>
              </a:rPr>
              <a:t>, entro 12 mesi dalla data di entrata in vigore del presente decreto. </a:t>
            </a:r>
          </a:p>
          <a:p>
            <a:pPr algn="just">
              <a:buNone/>
            </a:pPr>
            <a:endParaRPr lang="it-IT" sz="600" dirty="0">
              <a:latin typeface="Calibri" pitchFamily="34" charset="0"/>
            </a:endParaRPr>
          </a:p>
          <a:p>
            <a:pPr algn="just">
              <a:buNone/>
            </a:pPr>
            <a:r>
              <a:rPr lang="it-IT" sz="2400" dirty="0">
                <a:latin typeface="Calibri" pitchFamily="34" charset="0"/>
              </a:rPr>
              <a:t>2. Le norme di cui al comma 1, </a:t>
            </a:r>
            <a:r>
              <a:rPr lang="it-IT" sz="2400" u="sng" dirty="0">
                <a:solidFill>
                  <a:srgbClr val="FF0000"/>
                </a:solidFill>
                <a:latin typeface="Calibri" pitchFamily="34" charset="0"/>
              </a:rPr>
              <a:t>possono,</a:t>
            </a:r>
            <a:r>
              <a:rPr lang="it-IT" sz="2400" u="sng" dirty="0">
                <a:latin typeface="Calibri" pitchFamily="34" charset="0"/>
              </a:rPr>
              <a:t> fatti salvi gli obblighi di cui all’articolo 41 del decreto legislativo 30 maggio 2018, n. 81,</a:t>
            </a:r>
            <a:r>
              <a:rPr lang="it-IT" sz="2400" dirty="0">
                <a:latin typeface="Calibri" pitchFamily="34" charset="0"/>
              </a:rPr>
              <a:t> prevedere, tra l'altro, l'istituzione di una scheda sanitaria per </a:t>
            </a:r>
            <a:r>
              <a:rPr lang="it-IT" sz="2400" u="sng" dirty="0">
                <a:latin typeface="Calibri" pitchFamily="34" charset="0"/>
              </a:rPr>
              <a:t>le attività sportive per ciascun lavoratore sportivo</a:t>
            </a:r>
            <a:r>
              <a:rPr lang="it-IT" sz="2400" dirty="0">
                <a:latin typeface="Calibri" pitchFamily="34" charset="0"/>
              </a:rPr>
              <a:t> che </a:t>
            </a:r>
            <a:r>
              <a:rPr lang="it-IT" sz="2400" dirty="0">
                <a:solidFill>
                  <a:srgbClr val="FF0000"/>
                </a:solidFill>
                <a:latin typeface="Calibri" pitchFamily="34" charset="0"/>
              </a:rPr>
              <a:t>svolga prestazioni di carattere </a:t>
            </a:r>
            <a:r>
              <a:rPr lang="it-IT" sz="2400" b="1" u="sng" dirty="0">
                <a:solidFill>
                  <a:srgbClr val="FF0000"/>
                </a:solidFill>
                <a:latin typeface="Calibri" pitchFamily="34" charset="0"/>
              </a:rPr>
              <a:t>non occasionale</a:t>
            </a:r>
            <a:r>
              <a:rPr lang="it-IT" sz="2400" dirty="0">
                <a:latin typeface="Calibri" pitchFamily="34" charset="0"/>
              </a:rPr>
              <a:t>, nonché l'individuazione dei tempi per l'effettuazione delle rivalutazioni cliniche e diagnostiche, in relazione alla tipologia dell'attività sportiva svolta e alla natura dei singoli esami da svolgere.</a:t>
            </a:r>
          </a:p>
          <a:p>
            <a:pPr algn="just">
              <a:buNone/>
            </a:pPr>
            <a:endParaRPr lang="it-IT" sz="600" dirty="0">
              <a:latin typeface="Calibri" pitchFamily="34" charset="0"/>
            </a:endParaRPr>
          </a:p>
          <a:p>
            <a:pPr algn="just">
              <a:buNone/>
            </a:pPr>
            <a:r>
              <a:rPr lang="it-IT" sz="2400" dirty="0">
                <a:latin typeface="Calibri" pitchFamily="34" charset="0"/>
              </a:rPr>
              <a:t>3. </a:t>
            </a:r>
            <a:r>
              <a:rPr lang="it-IT" sz="2400" u="sng" dirty="0">
                <a:latin typeface="Calibri" pitchFamily="34" charset="0"/>
              </a:rPr>
              <a:t>In caso di istituzione della scheda sanitaria il decreto di cui al comma 1 ne disciplina anche le modalità di compilazione e conservazione.</a:t>
            </a:r>
            <a:endParaRPr lang="it-IT" sz="2400" dirty="0">
              <a:latin typeface="Calibri" pitchFamily="34" charset="0"/>
            </a:endParaRPr>
          </a:p>
          <a:p>
            <a:pPr algn="just">
              <a:lnSpc>
                <a:spcPct val="120000"/>
              </a:lnSpc>
              <a:spcBef>
                <a:spcPts val="0"/>
              </a:spcBef>
              <a:buNone/>
            </a:pP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60040" y="125760"/>
            <a:ext cx="7772400" cy="1143000"/>
          </a:xfrm>
        </p:spPr>
        <p:txBody>
          <a:bodyPr/>
          <a:lstStyle/>
          <a:p>
            <a:r>
              <a:rPr lang="it-IT" sz="2400" b="1" dirty="0">
                <a:latin typeface="Calibri" pitchFamily="34" charset="0"/>
                <a:cs typeface="Aharoni" pitchFamily="2" charset="-79"/>
              </a:rPr>
              <a:t>L’idoneità sportiva agonistica e non agonistica</a:t>
            </a:r>
          </a:p>
        </p:txBody>
      </p:sp>
      <p:sp>
        <p:nvSpPr>
          <p:cNvPr id="6" name="Segnaposto contenuto 5"/>
          <p:cNvSpPr>
            <a:spLocks noGrp="1"/>
          </p:cNvSpPr>
          <p:nvPr>
            <p:ph idx="1"/>
          </p:nvPr>
        </p:nvSpPr>
        <p:spPr>
          <a:xfrm>
            <a:off x="611560" y="1340768"/>
            <a:ext cx="7886700" cy="4351338"/>
          </a:xfrm>
        </p:spPr>
        <p:txBody>
          <a:bodyPr>
            <a:normAutofit fontScale="70000" lnSpcReduction="20000"/>
          </a:bodyPr>
          <a:lstStyle/>
          <a:p>
            <a:pPr marL="361950" indent="-361950" algn="just">
              <a:lnSpc>
                <a:spcPct val="110000"/>
              </a:lnSpc>
              <a:spcBef>
                <a:spcPts val="0"/>
              </a:spcBef>
              <a:buNone/>
            </a:pPr>
            <a:r>
              <a:rPr lang="it-IT" sz="2400" dirty="0">
                <a:latin typeface="Calibri" pitchFamily="34" charset="0"/>
              </a:rPr>
              <a:t>4. </a:t>
            </a:r>
            <a:r>
              <a:rPr lang="it-IT" sz="2400" i="1" dirty="0">
                <a:latin typeface="Calibri" pitchFamily="34" charset="0"/>
              </a:rPr>
              <a:t>Gli oneri relativi alla istituzione e all'aggiornamento della scheda per i lavoratori sportivi subordinati gravano sulle società e associazioni sportive.</a:t>
            </a:r>
          </a:p>
          <a:p>
            <a:pPr marL="361950" indent="-361950" algn="just">
              <a:lnSpc>
                <a:spcPct val="110000"/>
              </a:lnSpc>
              <a:spcBef>
                <a:spcPts val="0"/>
              </a:spcBef>
              <a:buNone/>
            </a:pPr>
            <a:r>
              <a:rPr lang="it-IT" sz="2400" i="1" dirty="0">
                <a:latin typeface="Calibri" pitchFamily="34" charset="0"/>
              </a:rPr>
              <a:t>5. Le competenti Federazioni Sportive Nazionali e Discipline Sportive Associate possono stipulare apposite convenzioni con le Regioni al fine di garantire l'espletamento delle indagini e degli esami necessari per l'aggiornamento della scheda. Con il decreto di cui al comma 1 sono stabiliti i requisiti delle strutture presso le quali devono essere effettuati i controlli.</a:t>
            </a:r>
          </a:p>
          <a:p>
            <a:pPr marL="361950" indent="-361950" algn="just">
              <a:lnSpc>
                <a:spcPct val="110000"/>
              </a:lnSpc>
              <a:spcBef>
                <a:spcPts val="0"/>
              </a:spcBef>
              <a:buNone/>
            </a:pPr>
            <a:r>
              <a:rPr lang="it-IT" sz="2400" i="1" dirty="0">
                <a:latin typeface="Calibri" pitchFamily="34" charset="0"/>
              </a:rPr>
              <a:t>6. Per gli adempimenti di cui al presente articolo le Regioni possono istituire appositi centri di medicina sportiva, nonché stipulare convenzioni con l'Istituto di Medicina dello Sport.</a:t>
            </a:r>
          </a:p>
          <a:p>
            <a:pPr marL="361950" indent="-361950" algn="just">
              <a:lnSpc>
                <a:spcPct val="110000"/>
              </a:lnSpc>
              <a:spcBef>
                <a:spcPts val="0"/>
              </a:spcBef>
              <a:buNone/>
            </a:pPr>
            <a:r>
              <a:rPr lang="it-IT" sz="2400" i="1" dirty="0">
                <a:latin typeface="Calibri" pitchFamily="34" charset="0"/>
              </a:rPr>
              <a:t>6-bis. </a:t>
            </a:r>
            <a:r>
              <a:rPr lang="it-IT" sz="2400" i="1" dirty="0">
                <a:solidFill>
                  <a:srgbClr val="FF0000"/>
                </a:solidFill>
                <a:latin typeface="Calibri" pitchFamily="34" charset="0"/>
              </a:rPr>
              <a:t>Per l’accertamento dell’idoneità allo svolgimento della pratica sportiva dei soggetti diversi dai lavoratori sportivi di cui al presente decreto, restano fermi i criteri tecnici generali fissati per la tutela sanitaria </a:t>
            </a:r>
            <a:r>
              <a:rPr lang="it-IT" sz="2400" i="1" dirty="0">
                <a:latin typeface="Calibri" pitchFamily="34" charset="0"/>
              </a:rPr>
              <a:t>dell’attività sportiva agonistica con il decreto di cui all’articolo 5 del decreto-legge 30 dicembre 1979, n. 633, convertito con modificazioni dalla legge 29 febbraio 1980, n. 33, nonché le disposizioni relative allo svolgimento dell’attività sportiva non agonistica adottate con il decreto di cui all’articolo 7, comma 11, del decreto-legge 13 settembre 2012, n. 158, convertito con modificazioni dalla legge 8 novembre 2012, n. 189.</a:t>
            </a:r>
          </a:p>
          <a:p>
            <a:pPr algn="just">
              <a:lnSpc>
                <a:spcPct val="120000"/>
              </a:lnSpc>
              <a:spcBef>
                <a:spcPts val="0"/>
              </a:spcBef>
              <a:buNone/>
            </a:pP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7"/>
          <p:cNvSpPr>
            <a:spLocks noGrp="1"/>
          </p:cNvSpPr>
          <p:nvPr>
            <p:ph idx="1"/>
          </p:nvPr>
        </p:nvSpPr>
        <p:spPr>
          <a:xfrm>
            <a:off x="403430" y="1510853"/>
            <a:ext cx="8352928" cy="4525963"/>
          </a:xfrm>
        </p:spPr>
        <p:txBody>
          <a:bodyPr>
            <a:noAutofit/>
          </a:bodyPr>
          <a:lstStyle/>
          <a:p>
            <a:pPr marL="0" indent="0" algn="just">
              <a:buNone/>
            </a:pPr>
            <a:endParaRPr lang="it-IT" sz="1700" b="1" dirty="0">
              <a:solidFill>
                <a:srgbClr val="000000"/>
              </a:solidFill>
              <a:latin typeface="Calibri" pitchFamily="34" charset="0"/>
            </a:endParaRPr>
          </a:p>
          <a:p>
            <a:pPr marL="0" indent="0" algn="just">
              <a:buNone/>
            </a:pPr>
            <a:r>
              <a:rPr lang="it-IT" sz="1700" b="1" dirty="0">
                <a:solidFill>
                  <a:srgbClr val="000000"/>
                </a:solidFill>
                <a:latin typeface="Calibri" pitchFamily="34" charset="0"/>
              </a:rPr>
              <a:t>D. </a:t>
            </a:r>
            <a:r>
              <a:rPr lang="it-IT" sz="1700" b="1" dirty="0" err="1">
                <a:solidFill>
                  <a:srgbClr val="000000"/>
                </a:solidFill>
                <a:latin typeface="Calibri" pitchFamily="34" charset="0"/>
              </a:rPr>
              <a:t>Lgs</a:t>
            </a:r>
            <a:r>
              <a:rPr lang="it-IT" sz="1700" b="1" dirty="0">
                <a:solidFill>
                  <a:srgbClr val="000000"/>
                </a:solidFill>
                <a:latin typeface="Calibri" pitchFamily="34" charset="0"/>
              </a:rPr>
              <a:t>. 28.02.2021 N.36 </a:t>
            </a:r>
            <a:r>
              <a:rPr lang="it-IT" sz="1700" dirty="0">
                <a:solidFill>
                  <a:srgbClr val="000000"/>
                </a:solidFill>
                <a:latin typeface="Calibri" pitchFamily="34" charset="0"/>
              </a:rPr>
              <a:t>attuazione dell’articolo 5 della legge 8.08.2019 n.86, recante riordino e riforma delle disposizioni in materia di </a:t>
            </a:r>
            <a:r>
              <a:rPr lang="it-IT" sz="1700" b="1" dirty="0">
                <a:solidFill>
                  <a:srgbClr val="000000"/>
                </a:solidFill>
                <a:latin typeface="Calibri" pitchFamily="34" charset="0"/>
              </a:rPr>
              <a:t>enti sportivi professionistici e dilettantistici, nonché di lavoro sportivo</a:t>
            </a:r>
            <a:r>
              <a:rPr lang="it-IT" sz="1700" dirty="0">
                <a:solidFill>
                  <a:srgbClr val="000000"/>
                </a:solidFill>
                <a:latin typeface="Calibri" pitchFamily="34" charset="0"/>
              </a:rPr>
              <a:t> (G.U. n. 67 del 18.03.2021) </a:t>
            </a:r>
          </a:p>
          <a:p>
            <a:pPr marL="0" indent="0" algn="just">
              <a:buNone/>
            </a:pPr>
            <a:r>
              <a:rPr lang="it-IT" sz="1700" b="1" dirty="0">
                <a:solidFill>
                  <a:srgbClr val="000000"/>
                </a:solidFill>
                <a:latin typeface="Calibri" pitchFamily="34" charset="0"/>
              </a:rPr>
              <a:t>D. </a:t>
            </a:r>
            <a:r>
              <a:rPr lang="it-IT" sz="1700" b="1" dirty="0" err="1">
                <a:solidFill>
                  <a:srgbClr val="000000"/>
                </a:solidFill>
                <a:latin typeface="Calibri" pitchFamily="34" charset="0"/>
              </a:rPr>
              <a:t>Lgs</a:t>
            </a:r>
            <a:r>
              <a:rPr lang="it-IT" sz="1700" b="1" dirty="0">
                <a:solidFill>
                  <a:srgbClr val="000000"/>
                </a:solidFill>
                <a:latin typeface="Calibri" pitchFamily="34" charset="0"/>
              </a:rPr>
              <a:t>. 28.02.2021 N.37 </a:t>
            </a:r>
            <a:r>
              <a:rPr lang="it-IT" sz="1700" dirty="0">
                <a:solidFill>
                  <a:srgbClr val="000000"/>
                </a:solidFill>
                <a:latin typeface="Calibri" pitchFamily="34" charset="0"/>
              </a:rPr>
              <a:t>attuazione dell’articolo 6 della legge 8.08.2019 n.86, recante misure in materia di rapporti di rappresentanza degli atleti e delle società sportive di accesso ed esercizio della professione di </a:t>
            </a:r>
            <a:r>
              <a:rPr lang="it-IT" sz="1700" b="1" dirty="0">
                <a:solidFill>
                  <a:srgbClr val="000000"/>
                </a:solidFill>
                <a:latin typeface="Calibri" pitchFamily="34" charset="0"/>
              </a:rPr>
              <a:t>agente sportivo </a:t>
            </a:r>
            <a:r>
              <a:rPr lang="it-IT" sz="1700" dirty="0">
                <a:solidFill>
                  <a:srgbClr val="000000"/>
                </a:solidFill>
                <a:latin typeface="Calibri" pitchFamily="34" charset="0"/>
              </a:rPr>
              <a:t>(G.U. n. 67 del 18.032021) </a:t>
            </a:r>
          </a:p>
          <a:p>
            <a:pPr marL="0" indent="0" algn="just">
              <a:buNone/>
            </a:pPr>
            <a:r>
              <a:rPr lang="it-IT" sz="1700" b="1" dirty="0">
                <a:solidFill>
                  <a:srgbClr val="000000"/>
                </a:solidFill>
                <a:latin typeface="Calibri" pitchFamily="34" charset="0"/>
              </a:rPr>
              <a:t>D. </a:t>
            </a:r>
            <a:r>
              <a:rPr lang="it-IT" sz="1700" b="1" dirty="0" err="1">
                <a:solidFill>
                  <a:srgbClr val="000000"/>
                </a:solidFill>
                <a:latin typeface="Calibri" pitchFamily="34" charset="0"/>
              </a:rPr>
              <a:t>Lgs</a:t>
            </a:r>
            <a:r>
              <a:rPr lang="it-IT" sz="1700" b="1" dirty="0">
                <a:solidFill>
                  <a:srgbClr val="000000"/>
                </a:solidFill>
                <a:latin typeface="Calibri" pitchFamily="34" charset="0"/>
              </a:rPr>
              <a:t>. 28.02.2021 N.38 </a:t>
            </a:r>
            <a:r>
              <a:rPr lang="it-IT" sz="1700" dirty="0">
                <a:solidFill>
                  <a:srgbClr val="000000"/>
                </a:solidFill>
                <a:latin typeface="Calibri" pitchFamily="34" charset="0"/>
              </a:rPr>
              <a:t>attuazione dell’articolo 7 della legge 8.08.2019 n.86, recante misure in materia di riordino e riforma delle norme di sicurezza per la costruzione e l’esercizio degli </a:t>
            </a:r>
            <a:r>
              <a:rPr lang="it-IT" sz="1700" b="1" dirty="0">
                <a:solidFill>
                  <a:srgbClr val="000000"/>
                </a:solidFill>
                <a:latin typeface="Calibri" pitchFamily="34" charset="0"/>
              </a:rPr>
              <a:t>impianti sportivi </a:t>
            </a:r>
            <a:r>
              <a:rPr lang="it-IT" sz="1700" dirty="0">
                <a:solidFill>
                  <a:srgbClr val="000000"/>
                </a:solidFill>
                <a:latin typeface="Calibri" pitchFamily="34" charset="0"/>
              </a:rPr>
              <a:t>e della normativa in materia di ammodernamento o costruzione di impianti sportivi (G.U. n. 68 del 19.03.2021) </a:t>
            </a:r>
          </a:p>
          <a:p>
            <a:pPr marL="0" indent="0" algn="just">
              <a:buNone/>
            </a:pPr>
            <a:r>
              <a:rPr lang="it-IT" sz="1700" b="1" dirty="0">
                <a:solidFill>
                  <a:srgbClr val="000000"/>
                </a:solidFill>
                <a:latin typeface="Calibri" pitchFamily="34" charset="0"/>
              </a:rPr>
              <a:t>D. </a:t>
            </a:r>
            <a:r>
              <a:rPr lang="it-IT" sz="1700" b="1" dirty="0" err="1">
                <a:solidFill>
                  <a:srgbClr val="000000"/>
                </a:solidFill>
                <a:latin typeface="Calibri" pitchFamily="34" charset="0"/>
              </a:rPr>
              <a:t>Lgs</a:t>
            </a:r>
            <a:r>
              <a:rPr lang="it-IT" sz="1700" b="1" dirty="0">
                <a:solidFill>
                  <a:srgbClr val="000000"/>
                </a:solidFill>
                <a:latin typeface="Calibri" pitchFamily="34" charset="0"/>
              </a:rPr>
              <a:t>. 28.02.2021 N.39 </a:t>
            </a:r>
            <a:r>
              <a:rPr lang="it-IT" sz="1700" dirty="0">
                <a:solidFill>
                  <a:srgbClr val="000000"/>
                </a:solidFill>
                <a:latin typeface="Calibri" pitchFamily="34" charset="0"/>
              </a:rPr>
              <a:t>attuazione dell’articolo 8 della legge 8.08.2019 n.86, recante </a:t>
            </a:r>
            <a:r>
              <a:rPr lang="it-IT" sz="1700" b="1" dirty="0">
                <a:solidFill>
                  <a:srgbClr val="000000"/>
                </a:solidFill>
                <a:latin typeface="Calibri" pitchFamily="34" charset="0"/>
              </a:rPr>
              <a:t>semplificazione</a:t>
            </a:r>
            <a:r>
              <a:rPr lang="it-IT" sz="1700" dirty="0">
                <a:solidFill>
                  <a:srgbClr val="000000"/>
                </a:solidFill>
                <a:latin typeface="Calibri" pitchFamily="34" charset="0"/>
              </a:rPr>
              <a:t> di adempimenti relativi agli organismi sportivi (G. U. n. 68 del 19.03.2021) </a:t>
            </a:r>
          </a:p>
          <a:p>
            <a:pPr marL="0" indent="0" algn="just">
              <a:buNone/>
            </a:pPr>
            <a:r>
              <a:rPr lang="it-IT" sz="1700" b="1" dirty="0">
                <a:solidFill>
                  <a:srgbClr val="000000"/>
                </a:solidFill>
                <a:latin typeface="Calibri" pitchFamily="34" charset="0"/>
              </a:rPr>
              <a:t>D. </a:t>
            </a:r>
            <a:r>
              <a:rPr lang="it-IT" sz="1700" b="1" dirty="0" err="1">
                <a:solidFill>
                  <a:srgbClr val="000000"/>
                </a:solidFill>
                <a:latin typeface="Calibri" pitchFamily="34" charset="0"/>
              </a:rPr>
              <a:t>Lgs</a:t>
            </a:r>
            <a:r>
              <a:rPr lang="it-IT" sz="1700" b="1" dirty="0">
                <a:solidFill>
                  <a:srgbClr val="000000"/>
                </a:solidFill>
                <a:latin typeface="Calibri" pitchFamily="34" charset="0"/>
              </a:rPr>
              <a:t>. 28.02.2021 N.40 </a:t>
            </a:r>
            <a:r>
              <a:rPr lang="it-IT" sz="1700" dirty="0">
                <a:solidFill>
                  <a:srgbClr val="000000"/>
                </a:solidFill>
                <a:latin typeface="Calibri" pitchFamily="34" charset="0"/>
              </a:rPr>
              <a:t>attuazione dell’articolo 9 della legge 8 agosto 2019 n.86, recante misure in materia di sicurezza nelle </a:t>
            </a:r>
            <a:r>
              <a:rPr lang="it-IT" sz="1700" b="1" dirty="0">
                <a:solidFill>
                  <a:srgbClr val="000000"/>
                </a:solidFill>
                <a:latin typeface="Calibri" pitchFamily="34" charset="0"/>
              </a:rPr>
              <a:t>discipline sportive invernali</a:t>
            </a:r>
            <a:r>
              <a:rPr lang="it-IT" sz="1700" dirty="0">
                <a:solidFill>
                  <a:srgbClr val="000000"/>
                </a:solidFill>
                <a:latin typeface="Calibri" pitchFamily="34" charset="0"/>
              </a:rPr>
              <a:t> (G.U. n. 68 del 19.03.2021</a:t>
            </a:r>
          </a:p>
        </p:txBody>
      </p:sp>
      <p:sp>
        <p:nvSpPr>
          <p:cNvPr id="10" name="Titolo 1">
            <a:extLst>
              <a:ext uri="{FF2B5EF4-FFF2-40B4-BE49-F238E27FC236}">
                <a16:creationId xmlns:a16="http://schemas.microsoft.com/office/drawing/2014/main" id="{333070DF-413B-2442-9EC4-1DFB36C4E716}"/>
              </a:ext>
            </a:extLst>
          </p:cNvPr>
          <p:cNvSpPr>
            <a:spLocks noGrp="1"/>
          </p:cNvSpPr>
          <p:nvPr>
            <p:ph type="title"/>
          </p:nvPr>
        </p:nvSpPr>
        <p:spPr>
          <a:xfrm>
            <a:off x="914906" y="179772"/>
            <a:ext cx="7772400" cy="1143001"/>
          </a:xfrm>
        </p:spPr>
        <p:txBody>
          <a:bodyPr/>
          <a:lstStyle/>
          <a:p>
            <a:r>
              <a:rPr lang="it-IT" sz="2400" b="1" cap="none" dirty="0">
                <a:solidFill>
                  <a:schemeClr val="tx1">
                    <a:lumMod val="90000"/>
                    <a:lumOff val="10000"/>
                  </a:schemeClr>
                </a:solidFill>
                <a:latin typeface="Calibri" pitchFamily="34" charset="0"/>
              </a:rPr>
              <a:t>Riforma dello sport</a:t>
            </a:r>
            <a:endParaRPr lang="it-IT" sz="2400" cap="none" dirty="0">
              <a:solidFill>
                <a:schemeClr val="tx1">
                  <a:lumMod val="90000"/>
                  <a:lumOff val="10000"/>
                </a:schemeClr>
              </a:solidFill>
              <a:latin typeface="Calibri" pitchFamily="34" charset="0"/>
            </a:endParaRPr>
          </a:p>
        </p:txBody>
      </p:sp>
    </p:spTree>
    <p:extLst>
      <p:ext uri="{BB962C8B-B14F-4D97-AF65-F5344CB8AC3E}">
        <p14:creationId xmlns:p14="http://schemas.microsoft.com/office/powerpoint/2010/main" val="3979857095"/>
      </p:ext>
    </p:extLst>
  </p:cSld>
  <p:clrMapOvr>
    <a:masterClrMapping/>
  </p:clrMapOvr>
  <p:transition spd="med">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Inail</a:t>
            </a:r>
          </a:p>
        </p:txBody>
      </p:sp>
      <p:sp>
        <p:nvSpPr>
          <p:cNvPr id="6" name="Segnaposto contenuto 5"/>
          <p:cNvSpPr>
            <a:spLocks noGrp="1"/>
          </p:cNvSpPr>
          <p:nvPr>
            <p:ph idx="1"/>
          </p:nvPr>
        </p:nvSpPr>
        <p:spPr>
          <a:xfrm>
            <a:off x="615203" y="1637366"/>
            <a:ext cx="7886700" cy="4351338"/>
          </a:xfrm>
        </p:spPr>
        <p:txBody>
          <a:bodyPr>
            <a:normAutofit fontScale="85000" lnSpcReduction="10000"/>
          </a:bodyPr>
          <a:lstStyle/>
          <a:p>
            <a:pPr algn="just">
              <a:buNone/>
            </a:pPr>
            <a:r>
              <a:rPr lang="it-IT" sz="2400" dirty="0">
                <a:latin typeface="Calibri" pitchFamily="34" charset="0"/>
              </a:rPr>
              <a:t>1. </a:t>
            </a:r>
            <a:r>
              <a:rPr lang="it-IT" sz="2400" i="1" dirty="0">
                <a:latin typeface="Calibri" pitchFamily="34" charset="0"/>
              </a:rPr>
              <a:t>I lavoratori subordinati sportivi, dipendenti dai soggetti di cui all'articolo 9 del testo unico delle disposizioni per l'assicurazione obbligatoria contro gli infortuni sul lavoro e le malattie professionali, approvato con </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decreto del Presidente della Repubblica 30 giugno 1965, n. 1124</a:t>
            </a:r>
            <a:r>
              <a:rPr lang="it-IT" sz="2400" i="1" dirty="0">
                <a:latin typeface="Calibri" pitchFamily="34" charset="0"/>
              </a:rPr>
              <a:t>, sono sottoposti al relativo obbligo assicurativo, anche qualora vigano previsioni, contrattuali o di legge, di tutela con polizze privatistiche. </a:t>
            </a:r>
            <a:r>
              <a:rPr lang="it-IT" sz="2400" i="1" u="sng" dirty="0">
                <a:latin typeface="Calibri" pitchFamily="34" charset="0"/>
              </a:rPr>
              <a:t>Con decreto del Ministro del lavoro e delle politiche sociali, adottato di concerto con il Ministro dell'economia e delle finanze e con l’Autorità delegata in materia di sport, sono stabilite le retribuzioni e i relativi riferimenti tariffari ai fini della determinazione del premio assicurativo.</a:t>
            </a:r>
            <a:endParaRPr lang="it-IT" sz="2400" i="1" dirty="0">
              <a:latin typeface="Calibri" pitchFamily="34" charset="0"/>
            </a:endParaRPr>
          </a:p>
          <a:p>
            <a:pPr algn="just">
              <a:buNone/>
            </a:pPr>
            <a:r>
              <a:rPr lang="it-IT" sz="2400" i="1" dirty="0">
                <a:latin typeface="Calibri" pitchFamily="34" charset="0"/>
              </a:rPr>
              <a:t>2. Dalla data di decorrenza dell'obbligo assicurativo le retribuzioni stabilite ai fini della determinazione del premio valgono anche ai fini della liquidazione della indennità giornaliera di inabilità temporanea assoluta, di cui all'</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articolo 66, numero 1, del decreto del Presidente della Repubblica 30 giugno 1965, n. 1124</a:t>
            </a:r>
            <a:r>
              <a:rPr lang="it-IT" sz="2400" i="1" dirty="0">
                <a:latin typeface="Calibri" pitchFamily="34" charset="0"/>
              </a:rPr>
              <a:t>.</a:t>
            </a:r>
          </a:p>
          <a:p>
            <a:pPr algn="just">
              <a:lnSpc>
                <a:spcPct val="120000"/>
              </a:lnSpc>
              <a:spcBef>
                <a:spcPts val="0"/>
              </a:spcBef>
              <a:buNone/>
            </a:pP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611560" y="1916832"/>
            <a:ext cx="7886700" cy="3113928"/>
          </a:xfrm>
        </p:spPr>
        <p:txBody>
          <a:bodyPr>
            <a:normAutofit fontScale="92500" lnSpcReduction="20000"/>
          </a:bodyPr>
          <a:lstStyle/>
          <a:p>
            <a:pPr algn="just">
              <a:lnSpc>
                <a:spcPct val="100000"/>
              </a:lnSpc>
              <a:spcBef>
                <a:spcPts val="0"/>
              </a:spcBef>
              <a:buNone/>
            </a:pPr>
            <a:r>
              <a:rPr lang="it-IT" sz="2400" dirty="0">
                <a:latin typeface="Calibri" pitchFamily="34" charset="0"/>
              </a:rPr>
              <a:t>3. </a:t>
            </a:r>
            <a:r>
              <a:rPr lang="it-IT" sz="2400" i="1" dirty="0">
                <a:latin typeface="Calibri" pitchFamily="34" charset="0"/>
              </a:rPr>
              <a:t>Ai lavoratori sportivi titolari di contratti di collaborazione coordinata e continuativa si applica la disciplina dell'obbligo assicurativo INAIL prevista dall'</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articolo 5, commi 2 e 3, del decreto legislativo 23 febbraio 2000, n. 38</a:t>
            </a:r>
            <a:r>
              <a:rPr lang="it-IT" sz="2400" i="1" dirty="0">
                <a:latin typeface="Calibri" pitchFamily="34" charset="0"/>
              </a:rPr>
              <a:t>, </a:t>
            </a:r>
            <a:r>
              <a:rPr lang="it-IT" sz="2400" i="1" u="sng" dirty="0">
                <a:latin typeface="Calibri" pitchFamily="34" charset="0"/>
              </a:rPr>
              <a:t>secondo i criteri stabiliti con il decreto di cui al comma 1, secondo periodo</a:t>
            </a:r>
            <a:r>
              <a:rPr lang="it-IT" sz="2400" i="1" dirty="0">
                <a:latin typeface="Calibri" pitchFamily="34" charset="0"/>
              </a:rPr>
              <a:t>.</a:t>
            </a:r>
          </a:p>
          <a:p>
            <a:pPr algn="just">
              <a:lnSpc>
                <a:spcPct val="100000"/>
              </a:lnSpc>
              <a:spcBef>
                <a:spcPts val="0"/>
              </a:spcBef>
              <a:buNone/>
            </a:pPr>
            <a:endParaRPr lang="it-IT" sz="2400" i="1" dirty="0">
              <a:latin typeface="Calibri" pitchFamily="34" charset="0"/>
            </a:endParaRPr>
          </a:p>
          <a:p>
            <a:pPr algn="just">
              <a:lnSpc>
                <a:spcPct val="100000"/>
              </a:lnSpc>
              <a:spcBef>
                <a:spcPts val="0"/>
              </a:spcBef>
              <a:buNone/>
            </a:pPr>
            <a:r>
              <a:rPr lang="it-IT" sz="2400" i="1" dirty="0">
                <a:latin typeface="Calibri" pitchFamily="34" charset="0"/>
              </a:rPr>
              <a:t>4. </a:t>
            </a:r>
            <a:r>
              <a:rPr lang="it-IT" sz="2400" i="1" dirty="0">
                <a:solidFill>
                  <a:srgbClr val="FF0000"/>
                </a:solidFill>
                <a:latin typeface="Calibri" pitchFamily="34" charset="0"/>
              </a:rPr>
              <a:t>Per gli sportivi </a:t>
            </a:r>
            <a:r>
              <a:rPr lang="it-IT" sz="2400" i="1" u="sng" dirty="0">
                <a:solidFill>
                  <a:srgbClr val="FF0000"/>
                </a:solidFill>
                <a:latin typeface="Calibri" pitchFamily="34" charset="0"/>
              </a:rPr>
              <a:t>dilettanti</a:t>
            </a:r>
            <a:r>
              <a:rPr lang="it-IT" sz="2400" i="1" dirty="0">
                <a:solidFill>
                  <a:srgbClr val="FF0000"/>
                </a:solidFill>
                <a:latin typeface="Calibri" pitchFamily="34" charset="0"/>
              </a:rPr>
              <a:t>, di cui all'</a:t>
            </a:r>
            <a:r>
              <a:rPr lang="it-IT" sz="2400" i="1" dirty="0">
                <a:solidFill>
                  <a:srgbClr val="FF0000"/>
                </a:solidFill>
                <a:latin typeface="Calibri" pitchFamily="34" charset="0"/>
                <a:hlinkClick r:id="" action="ppaction://hlinkfile">
                  <a:extLst>
                    <a:ext uri="{A12FA001-AC4F-418D-AE19-62706E023703}">
                      <ahyp:hlinkClr xmlns:ahyp="http://schemas.microsoft.com/office/drawing/2018/hyperlinkcolor" val="tx"/>
                    </a:ext>
                  </a:extLst>
                </a:hlinkClick>
              </a:rPr>
              <a:t>articolo 51 della legge 27 dicembre 2002, n. 289</a:t>
            </a:r>
            <a:r>
              <a:rPr lang="it-IT" sz="2400" i="1" dirty="0">
                <a:solidFill>
                  <a:srgbClr val="FF0000"/>
                </a:solidFill>
                <a:latin typeface="Calibri" pitchFamily="34" charset="0"/>
              </a:rPr>
              <a:t>, che svolgono attività sportiva </a:t>
            </a:r>
            <a:r>
              <a:rPr lang="it-IT" sz="2400" i="1" u="sng" dirty="0">
                <a:solidFill>
                  <a:srgbClr val="FF0000"/>
                </a:solidFill>
                <a:latin typeface="Calibri" pitchFamily="34" charset="0"/>
              </a:rPr>
              <a:t>come volontari</a:t>
            </a:r>
            <a:r>
              <a:rPr lang="it-IT" sz="2400" i="1" dirty="0">
                <a:solidFill>
                  <a:srgbClr val="FF0000"/>
                </a:solidFill>
                <a:latin typeface="Calibri" pitchFamily="34" charset="0"/>
              </a:rPr>
              <a:t>, rimane ferma la tutela assicurativa obbligatoria prevista nel medesimo articolo 51, e nei relativi provvedimenti attuativi,</a:t>
            </a:r>
            <a:r>
              <a:rPr lang="it-IT" sz="2400" i="1" u="sng" dirty="0">
                <a:solidFill>
                  <a:srgbClr val="FF0000"/>
                </a:solidFill>
                <a:latin typeface="Calibri" pitchFamily="34" charset="0"/>
              </a:rPr>
              <a:t> oltre a quanto previsto all’articolo 29, comma 4</a:t>
            </a:r>
            <a:r>
              <a:rPr lang="it-IT" sz="2400" i="1" u="sng" dirty="0">
                <a:latin typeface="Calibri" pitchFamily="34" charset="0"/>
              </a:rPr>
              <a:t>.</a:t>
            </a:r>
            <a:endParaRPr lang="it-IT" sz="2400" i="1" dirty="0">
              <a:latin typeface="Calibri" pitchFamily="34" charset="0"/>
            </a:endParaRPr>
          </a:p>
          <a:p>
            <a:pPr algn="just">
              <a:lnSpc>
                <a:spcPct val="120000"/>
              </a:lnSpc>
              <a:spcBef>
                <a:spcPts val="0"/>
              </a:spcBef>
              <a:buNone/>
            </a:pPr>
            <a:endParaRPr lang="it-IT" sz="2300"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97768"/>
            <a:ext cx="7772400" cy="1143000"/>
          </a:xfrm>
        </p:spPr>
        <p:txBody>
          <a:bodyPr/>
          <a:lstStyle/>
          <a:p>
            <a:r>
              <a:rPr lang="it-IT" sz="2400" b="1" dirty="0">
                <a:latin typeface="Calibri" pitchFamily="34" charset="0"/>
              </a:rPr>
              <a:t>Inail</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25760"/>
            <a:ext cx="7772400" cy="1143000"/>
          </a:xfrm>
        </p:spPr>
        <p:txBody>
          <a:bodyPr/>
          <a:lstStyle/>
          <a:p>
            <a:r>
              <a:rPr lang="it-IT" sz="2400" b="1" dirty="0">
                <a:latin typeface="Calibri" pitchFamily="34" charset="0"/>
              </a:rPr>
              <a:t>La copertura previdenziale dei lavoratori sportivi</a:t>
            </a:r>
          </a:p>
        </p:txBody>
      </p:sp>
      <p:sp>
        <p:nvSpPr>
          <p:cNvPr id="6" name="Segnaposto contenuto 5"/>
          <p:cNvSpPr>
            <a:spLocks noGrp="1"/>
          </p:cNvSpPr>
          <p:nvPr>
            <p:ph idx="1"/>
          </p:nvPr>
        </p:nvSpPr>
        <p:spPr>
          <a:xfrm>
            <a:off x="395536" y="1340768"/>
            <a:ext cx="8280920" cy="4351338"/>
          </a:xfrm>
        </p:spPr>
        <p:txBody>
          <a:bodyPr>
            <a:noAutofit/>
          </a:bodyPr>
          <a:lstStyle/>
          <a:p>
            <a:pPr marL="268288" indent="-268288" algn="just">
              <a:lnSpc>
                <a:spcPct val="110000"/>
              </a:lnSpc>
              <a:spcBef>
                <a:spcPts val="0"/>
              </a:spcBef>
              <a:buAutoNum type="arabicPeriod"/>
            </a:pPr>
            <a:r>
              <a:rPr lang="it-IT" sz="1800" i="1" dirty="0">
                <a:solidFill>
                  <a:srgbClr val="FF0000"/>
                </a:solidFill>
                <a:latin typeface="Calibri" pitchFamily="34" charset="0"/>
              </a:rPr>
              <a:t>I lavoratori sportivi subordinati, a prescindere dal settore professionistico o dilettantistico in cui prestano attività, sono iscritti al Fondo Pensione Sportivi Professionisti gestito dall'INPS.</a:t>
            </a:r>
          </a:p>
          <a:p>
            <a:pPr marL="457200" indent="-457200" algn="just">
              <a:lnSpc>
                <a:spcPct val="110000"/>
              </a:lnSpc>
              <a:spcBef>
                <a:spcPts val="0"/>
              </a:spcBef>
              <a:buAutoNum type="arabicPeriod"/>
            </a:pPr>
            <a:endParaRPr lang="it-IT" sz="500" i="1" dirty="0">
              <a:solidFill>
                <a:srgbClr val="FF0000"/>
              </a:solidFill>
              <a:latin typeface="Calibri" pitchFamily="34" charset="0"/>
            </a:endParaRPr>
          </a:p>
          <a:p>
            <a:pPr marL="0" indent="0" algn="just">
              <a:lnSpc>
                <a:spcPct val="110000"/>
              </a:lnSpc>
              <a:spcBef>
                <a:spcPts val="0"/>
              </a:spcBef>
              <a:buNone/>
            </a:pPr>
            <a:r>
              <a:rPr lang="it-IT" sz="1800" i="1" dirty="0">
                <a:latin typeface="Calibri" pitchFamily="34" charset="0"/>
              </a:rPr>
              <a:t>A decorrere dall'entrata in vigore del presente decreto, il predetto Fondo assume la denominazione di Fondo Pensione dei Lavoratori Sportivi e ai lavoratori iscritti si applica la disciplina del </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decreto legislativo 30 aprile 1997, n. 166</a:t>
            </a:r>
            <a:r>
              <a:rPr lang="it-IT" sz="1800" i="1" dirty="0">
                <a:latin typeface="Calibri" pitchFamily="34" charset="0"/>
              </a:rPr>
              <a:t>. Ricorrendone i presupposti, al suddetto Fondo sono altresì iscritti i lavoratori sportivi autonomi, anche nella forma di collaborazioni coordinate e continuative ai sensi dell'</a:t>
            </a:r>
            <a:r>
              <a:rPr lang="it-IT" sz="1800" i="1" dirty="0">
                <a:latin typeface="Calibri" pitchFamily="34" charset="0"/>
                <a:hlinkClick r:id="" action="ppaction://hlinkfile">
                  <a:extLst>
                    <a:ext uri="{A12FA001-AC4F-418D-AE19-62706E023703}">
                      <ahyp:hlinkClr xmlns:ahyp="http://schemas.microsoft.com/office/drawing/2018/hyperlinkcolor" val="tx"/>
                    </a:ext>
                  </a:extLst>
                </a:hlinkClick>
              </a:rPr>
              <a:t>articolo 409, comma 1, n. 3 del codice di procedura civile</a:t>
            </a:r>
            <a:r>
              <a:rPr lang="it-IT" sz="1800" i="1" dirty="0">
                <a:latin typeface="Calibri" pitchFamily="34" charset="0"/>
              </a:rPr>
              <a:t>, operanti nei settori professionistici.</a:t>
            </a:r>
          </a:p>
          <a:p>
            <a:pPr marL="0" indent="0" algn="just">
              <a:lnSpc>
                <a:spcPct val="110000"/>
              </a:lnSpc>
              <a:spcBef>
                <a:spcPts val="0"/>
              </a:spcBef>
              <a:buNone/>
            </a:pPr>
            <a:endParaRPr lang="it-IT" sz="500" i="1" dirty="0">
              <a:latin typeface="Calibri" pitchFamily="34" charset="0"/>
            </a:endParaRPr>
          </a:p>
          <a:p>
            <a:pPr algn="just">
              <a:lnSpc>
                <a:spcPct val="110000"/>
              </a:lnSpc>
              <a:spcBef>
                <a:spcPts val="0"/>
              </a:spcBef>
              <a:buNone/>
            </a:pPr>
            <a:r>
              <a:rPr lang="it-IT" sz="1800" i="1" dirty="0">
                <a:latin typeface="Calibri" pitchFamily="34" charset="0"/>
              </a:rPr>
              <a:t>2. </a:t>
            </a:r>
            <a:r>
              <a:rPr lang="it-IT" sz="1800" i="1" u="sng" dirty="0">
                <a:solidFill>
                  <a:srgbClr val="FF0000"/>
                </a:solidFill>
                <a:latin typeface="Calibri" pitchFamily="34" charset="0"/>
              </a:rPr>
              <a:t>Nell’area del dilettantismo</a:t>
            </a:r>
            <a:r>
              <a:rPr lang="it-IT" sz="1800" i="1" dirty="0">
                <a:solidFill>
                  <a:srgbClr val="FF0000"/>
                </a:solidFill>
                <a:latin typeface="Calibri" pitchFamily="34" charset="0"/>
              </a:rPr>
              <a:t> i lavoratori sportivi, titolari di contratti di collaborazione coordinata e continuativa o che svolgono prestazioni autonome hanno diritto all'assicurazione previdenziale e assistenziale. A tal fine essi sono iscritti alla Gestione separata INPS di cui all'</a:t>
            </a:r>
            <a:r>
              <a:rPr lang="it-IT" sz="1800" i="1" dirty="0">
                <a:solidFill>
                  <a:srgbClr val="FF0000"/>
                </a:solidFill>
                <a:latin typeface="Calibri" pitchFamily="34" charset="0"/>
                <a:hlinkClick r:id="" action="ppaction://hlinkfile">
                  <a:extLst>
                    <a:ext uri="{A12FA001-AC4F-418D-AE19-62706E023703}">
                      <ahyp:hlinkClr xmlns:ahyp="http://schemas.microsoft.com/office/drawing/2018/hyperlinkcolor" val="tx"/>
                    </a:ext>
                  </a:extLst>
                </a:hlinkClick>
              </a:rPr>
              <a:t>articolo 2, comma 26, della legge 8 agosto 1995, n. 335</a:t>
            </a:r>
            <a:r>
              <a:rPr lang="it-IT" sz="1800" i="1" dirty="0">
                <a:solidFill>
                  <a:srgbClr val="FF0000"/>
                </a:solidFill>
                <a:latin typeface="Calibri" pitchFamily="34" charset="0"/>
              </a:rPr>
              <a:t>, e della quale si applicano le relative norme.</a:t>
            </a:r>
          </a:p>
          <a:p>
            <a:pPr algn="just">
              <a:lnSpc>
                <a:spcPct val="120000"/>
              </a:lnSpc>
              <a:spcBef>
                <a:spcPts val="0"/>
              </a:spcBef>
              <a:buNone/>
            </a:pPr>
            <a:endParaRPr lang="it-IT" sz="18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25760"/>
            <a:ext cx="7772400" cy="1143000"/>
          </a:xfrm>
        </p:spPr>
        <p:txBody>
          <a:bodyPr/>
          <a:lstStyle/>
          <a:p>
            <a:r>
              <a:rPr lang="it-IT" sz="2400" b="1" dirty="0">
                <a:latin typeface="Calibri" pitchFamily="34" charset="0"/>
              </a:rPr>
              <a:t>La copertura previdenziale</a:t>
            </a:r>
          </a:p>
        </p:txBody>
      </p:sp>
      <p:sp>
        <p:nvSpPr>
          <p:cNvPr id="6" name="Segnaposto contenuto 5"/>
          <p:cNvSpPr>
            <a:spLocks noGrp="1"/>
          </p:cNvSpPr>
          <p:nvPr>
            <p:ph idx="1"/>
          </p:nvPr>
        </p:nvSpPr>
        <p:spPr>
          <a:xfrm>
            <a:off x="611560" y="1484784"/>
            <a:ext cx="7886700" cy="4351338"/>
          </a:xfrm>
        </p:spPr>
        <p:txBody>
          <a:bodyPr>
            <a:normAutofit fontScale="77500" lnSpcReduction="20000"/>
          </a:bodyPr>
          <a:lstStyle/>
          <a:p>
            <a:pPr algn="just">
              <a:buNone/>
            </a:pPr>
            <a:r>
              <a:rPr lang="it-IT" sz="2400" dirty="0">
                <a:latin typeface="Calibri" pitchFamily="34" charset="0"/>
              </a:rPr>
              <a:t>3</a:t>
            </a:r>
            <a:r>
              <a:rPr lang="it-IT" sz="2400" i="1" dirty="0">
                <a:latin typeface="Calibri" pitchFamily="34" charset="0"/>
              </a:rPr>
              <a:t>. </a:t>
            </a:r>
            <a:r>
              <a:rPr lang="it-IT" sz="2400" i="1" dirty="0">
                <a:solidFill>
                  <a:srgbClr val="FF0000"/>
                </a:solidFill>
                <a:latin typeface="Calibri" pitchFamily="34" charset="0"/>
              </a:rPr>
              <a:t>Le figure degli istruttori presso impianti e circoli sportivi di qualsiasi genere, dei direttori tecnici, e degli istruttori presso società sportive </a:t>
            </a:r>
            <a:r>
              <a:rPr lang="it-IT" sz="2400" i="1" dirty="0">
                <a:latin typeface="Calibri" pitchFamily="34" charset="0"/>
              </a:rPr>
              <a:t>di cui ai punti n. 20 e </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n. 22 del decreto ministeriale 15 marzo 2005</a:t>
            </a:r>
            <a:r>
              <a:rPr lang="it-IT" sz="2400" i="1" dirty="0">
                <a:latin typeface="Calibri" pitchFamily="34" charset="0"/>
              </a:rPr>
              <a:t> del Ministro del lavoro e delle politiche sociali, a partire dall'entrata in vigore del presente decreto hanno diritto all'assicurazione previdenziale e assistenziale, sulla base del relativo rapporto di lavoro, secondo quanto previsto dal presente decreto. </a:t>
            </a:r>
            <a:r>
              <a:rPr lang="it-IT" sz="2400" i="1" dirty="0">
                <a:solidFill>
                  <a:srgbClr val="FF0000"/>
                </a:solidFill>
                <a:latin typeface="Calibri" pitchFamily="34" charset="0"/>
              </a:rPr>
              <a:t>Le stesse figure professionali già iscritte presso il Fondo pensioni per i lavoratori dello spettacolo hanno diritto di optare, entro sei mesi dall'entrata in vigore del presente decreto, per il mantenimento del regime previdenziale già in godimento.</a:t>
            </a:r>
          </a:p>
          <a:p>
            <a:pPr algn="just">
              <a:buNone/>
            </a:pPr>
            <a:endParaRPr lang="it-IT" sz="2400" i="1" dirty="0">
              <a:solidFill>
                <a:srgbClr val="FF0000"/>
              </a:solidFill>
              <a:latin typeface="Calibri" pitchFamily="34" charset="0"/>
            </a:endParaRPr>
          </a:p>
          <a:p>
            <a:pPr algn="just">
              <a:buNone/>
            </a:pPr>
            <a:r>
              <a:rPr lang="it-IT" sz="2400" i="1" dirty="0">
                <a:latin typeface="Calibri" pitchFamily="34" charset="0"/>
              </a:rPr>
              <a:t>4. Resta ferma la disciplina dell'assegno straordinario vitalizio «Giulio Onesti», di cui alla </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legge 15 aprile 2003 n. 86</a:t>
            </a:r>
            <a:r>
              <a:rPr lang="it-IT" sz="2400" i="1" dirty="0">
                <a:latin typeface="Calibri" pitchFamily="34" charset="0"/>
              </a:rPr>
              <a:t> e ai relativi provvedimenti attuativi, in favore degli sportivi italiani che, nel corso della loro carriera agonistica, abbiano onorato la patria, anche conseguendo un titolo di rilevanza internazionale in ambito dilettantistico o professionistico, e che versino in comprovate condizioni di grave disagio economico</a:t>
            </a: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Costi contributivi</a:t>
            </a:r>
          </a:p>
        </p:txBody>
      </p:sp>
      <p:sp>
        <p:nvSpPr>
          <p:cNvPr id="6" name="Segnaposto contenuto 5"/>
          <p:cNvSpPr>
            <a:spLocks noGrp="1"/>
          </p:cNvSpPr>
          <p:nvPr>
            <p:ph idx="1"/>
          </p:nvPr>
        </p:nvSpPr>
        <p:spPr>
          <a:xfrm>
            <a:off x="467544" y="1309910"/>
            <a:ext cx="8064896" cy="4351338"/>
          </a:xfrm>
        </p:spPr>
        <p:txBody>
          <a:bodyPr>
            <a:noAutofit/>
          </a:bodyPr>
          <a:lstStyle/>
          <a:p>
            <a:pPr algn="just">
              <a:spcBef>
                <a:spcPts val="0"/>
              </a:spcBef>
              <a:buNone/>
            </a:pPr>
            <a:r>
              <a:rPr lang="it-IT" sz="1700" dirty="0">
                <a:latin typeface="Calibri" pitchFamily="34" charset="0"/>
              </a:rPr>
              <a:t>5. </a:t>
            </a:r>
            <a:r>
              <a:rPr lang="it-IT" sz="1700" i="1" dirty="0">
                <a:latin typeface="Calibri" pitchFamily="34" charset="0"/>
              </a:rPr>
              <a:t>Forme pensionistiche complementari possono essere istituite, secondo la disciplina legislativa vigente, da accordi collettivi stipulati dalle Federazioni Sportive Nazionali </a:t>
            </a:r>
            <a:r>
              <a:rPr lang="it-IT" sz="1700" i="1" u="sng" dirty="0">
                <a:latin typeface="Calibri" pitchFamily="34" charset="0"/>
              </a:rPr>
              <a:t>e dalle Discipline Sportive Associate</a:t>
            </a:r>
            <a:r>
              <a:rPr lang="it-IT" sz="1700" i="1" dirty="0">
                <a:latin typeface="Calibri" pitchFamily="34" charset="0"/>
              </a:rPr>
              <a:t> e dai rappresentanti delle categorie di lavoratori sportivi interessate.</a:t>
            </a:r>
          </a:p>
          <a:p>
            <a:pPr algn="just">
              <a:spcBef>
                <a:spcPts val="0"/>
              </a:spcBef>
              <a:buNone/>
            </a:pPr>
            <a:endParaRPr lang="it-IT" sz="500" i="1" dirty="0">
              <a:latin typeface="Calibri" pitchFamily="34" charset="0"/>
            </a:endParaRPr>
          </a:p>
          <a:p>
            <a:pPr algn="just">
              <a:spcBef>
                <a:spcPts val="0"/>
              </a:spcBef>
              <a:buNone/>
            </a:pPr>
            <a:r>
              <a:rPr lang="it-IT" sz="1700" i="1" dirty="0">
                <a:latin typeface="Calibri" pitchFamily="34" charset="0"/>
              </a:rPr>
              <a:t>6. </a:t>
            </a:r>
            <a:r>
              <a:rPr lang="it-IT" sz="1700" b="1" i="1" u="sng" dirty="0">
                <a:latin typeface="Calibri" pitchFamily="34" charset="0"/>
              </a:rPr>
              <a:t>Per i lavoratori di cui al comma 2, iscritti alla Gestione separata I</a:t>
            </a:r>
            <a:r>
              <a:rPr lang="it-IT" sz="1700" i="1" dirty="0">
                <a:latin typeface="Calibri" pitchFamily="34" charset="0"/>
              </a:rPr>
              <a:t>NPS di cui all'</a:t>
            </a:r>
            <a:r>
              <a:rPr lang="it-IT" sz="1700" i="1" dirty="0">
                <a:latin typeface="Calibri" pitchFamily="34" charset="0"/>
                <a:hlinkClick r:id="" action="ppaction://hlinkfile">
                  <a:extLst>
                    <a:ext uri="{A12FA001-AC4F-418D-AE19-62706E023703}">
                      <ahyp:hlinkClr xmlns:ahyp="http://schemas.microsoft.com/office/drawing/2018/hyperlinkcolor" val="tx"/>
                    </a:ext>
                  </a:extLst>
                </a:hlinkClick>
              </a:rPr>
              <a:t>articolo 2, comma 26, della legge 8 agosto 1995, n. 335</a:t>
            </a:r>
            <a:r>
              <a:rPr lang="it-IT" sz="1700" i="1" dirty="0">
                <a:latin typeface="Calibri" pitchFamily="34" charset="0"/>
              </a:rPr>
              <a:t>, </a:t>
            </a:r>
            <a:r>
              <a:rPr lang="it-IT" sz="1700" b="1" i="1" u="sng" dirty="0">
                <a:latin typeface="Calibri" pitchFamily="34" charset="0"/>
              </a:rPr>
              <a:t>che risultino assicurati presso altre forme obbligatorie, l'aliquota contributiva pensionistica e la relativa aliquota contributiva per il computo delle prestazioni pensionistiche è stabilita in misura pari al 24 per cento.</a:t>
            </a:r>
          </a:p>
          <a:p>
            <a:pPr algn="just">
              <a:spcBef>
                <a:spcPts val="0"/>
              </a:spcBef>
              <a:buNone/>
            </a:pPr>
            <a:endParaRPr lang="it-IT" sz="500" b="1" i="1" u="sng" dirty="0">
              <a:latin typeface="Calibri" pitchFamily="34" charset="0"/>
            </a:endParaRPr>
          </a:p>
          <a:p>
            <a:pPr algn="just">
              <a:spcBef>
                <a:spcPts val="0"/>
              </a:spcBef>
              <a:buNone/>
            </a:pPr>
            <a:r>
              <a:rPr lang="it-IT" sz="1700" i="1" dirty="0">
                <a:latin typeface="Calibri" pitchFamily="34" charset="0"/>
              </a:rPr>
              <a:t>7. Per i lavoratori di cui al comma 2, titolari di </a:t>
            </a:r>
            <a:r>
              <a:rPr lang="it-IT" sz="1700" b="1" i="1" u="sng" dirty="0">
                <a:latin typeface="Calibri" pitchFamily="34" charset="0"/>
              </a:rPr>
              <a:t>contratti di collaborazione coordinata e continuativa</a:t>
            </a:r>
            <a:r>
              <a:rPr lang="it-IT" sz="1700" b="1" i="1" u="sng" strike="sngStrike" dirty="0">
                <a:latin typeface="Calibri" pitchFamily="34" charset="0"/>
              </a:rPr>
              <a:t> </a:t>
            </a:r>
            <a:r>
              <a:rPr lang="it-IT" sz="1700" b="1" i="1" u="sng" dirty="0">
                <a:latin typeface="Calibri" pitchFamily="34" charset="0"/>
              </a:rPr>
              <a:t>iscritti alla gestione separata di cui all'</a:t>
            </a:r>
            <a:r>
              <a:rPr lang="it-IT" sz="1700" b="1" i="1" u="sng" dirty="0">
                <a:latin typeface="Calibri" pitchFamily="34" charset="0"/>
                <a:hlinkClick r:id="" action="ppaction://hlinkfile">
                  <a:extLst>
                    <a:ext uri="{A12FA001-AC4F-418D-AE19-62706E023703}">
                      <ahyp:hlinkClr xmlns:ahyp="http://schemas.microsoft.com/office/drawing/2018/hyperlinkcolor" val="tx"/>
                    </a:ext>
                  </a:extLst>
                </a:hlinkClick>
              </a:rPr>
              <a:t>articolo 2, comma 26, della legge 8 agosto 1995, n. 335</a:t>
            </a:r>
            <a:r>
              <a:rPr lang="it-IT" sz="1700" b="1" i="1" u="sng" dirty="0">
                <a:latin typeface="Calibri" pitchFamily="34" charset="0"/>
              </a:rPr>
              <a:t>, che non risultino assicurati presso altre forme obbligatorie, l'aliquota contributiva pensionistica e la relativa aliquota contributiva per il computo delle prestazioni pensionistiche è stabilita nella misura pari al 25 </a:t>
            </a:r>
            <a:r>
              <a:rPr lang="it-IT" sz="1700" i="1" u="sng" dirty="0">
                <a:latin typeface="Calibri" pitchFamily="34" charset="0"/>
              </a:rPr>
              <a:t>per cento. Per tali lavoratori si applicano le aliquote aggiuntive previste per gli iscritti alla gestione separata INPS di cui all’articolo 2, comma 26, della legge 8 agosto 1995, n. 335 sulla base del relativo rapporto di lavoro</a:t>
            </a:r>
            <a:endParaRPr lang="it-IT" sz="17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611560" y="1484784"/>
            <a:ext cx="7886700" cy="4351338"/>
          </a:xfrm>
        </p:spPr>
        <p:txBody>
          <a:bodyPr>
            <a:normAutofit fontScale="85000" lnSpcReduction="10000"/>
          </a:bodyPr>
          <a:lstStyle/>
          <a:p>
            <a:pPr algn="just">
              <a:buNone/>
            </a:pPr>
            <a:r>
              <a:rPr lang="it-IT" sz="2400" dirty="0">
                <a:latin typeface="Calibri" pitchFamily="34" charset="0"/>
              </a:rPr>
              <a:t>8. 	</a:t>
            </a:r>
            <a:r>
              <a:rPr lang="it-IT" sz="2400" i="1" dirty="0">
                <a:latin typeface="Calibri" pitchFamily="34" charset="0"/>
              </a:rPr>
              <a:t>Per i lavoratori di cui al comma 2 che svolgono prestazioni autonome </a:t>
            </a:r>
            <a:r>
              <a:rPr lang="it-IT" sz="2400" i="1" u="sng" dirty="0">
                <a:latin typeface="Calibri" pitchFamily="34" charset="0"/>
              </a:rPr>
              <a:t>di cui all’articolo 53, comma 1, del decreto del Presidente della Repubblica 22 dicembre 1986, n. 917</a:t>
            </a:r>
            <a:r>
              <a:rPr lang="it-IT" sz="2400" i="1" dirty="0">
                <a:latin typeface="Calibri" pitchFamily="34" charset="0"/>
              </a:rPr>
              <a:t>, iscritti alla gestione separata di cui all'</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articolo 2, comma 26, della legge 8 agosto 1995, n. 335</a:t>
            </a:r>
            <a:r>
              <a:rPr lang="it-IT" sz="2400" i="1" dirty="0">
                <a:latin typeface="Calibri" pitchFamily="34" charset="0"/>
              </a:rPr>
              <a:t>, che non risultino assicurati presso altre forme obbligatorie, l'aliquota contributiva pensionistica e la relativa aliquota contributiva per il computo delle prestazioni pensionistiche è stabilita in misura pari </a:t>
            </a:r>
            <a:r>
              <a:rPr lang="it-IT" sz="2400" i="1" u="sng" dirty="0">
                <a:latin typeface="Calibri" pitchFamily="34" charset="0"/>
              </a:rPr>
              <a:t>al </a:t>
            </a:r>
            <a:r>
              <a:rPr lang="it-IT" sz="2400" i="1" u="sng" dirty="0">
                <a:solidFill>
                  <a:srgbClr val="FF0000"/>
                </a:solidFill>
                <a:latin typeface="Calibri" pitchFamily="34" charset="0"/>
              </a:rPr>
              <a:t>25 per cento</a:t>
            </a:r>
            <a:r>
              <a:rPr lang="it-IT" sz="2400" i="1" u="sng" dirty="0">
                <a:latin typeface="Calibri" pitchFamily="34" charset="0"/>
              </a:rPr>
              <a:t>. Per tali lavoratori si applicano le aliquote aggiuntive previste per gli iscritti alla gestione separata INPS di cui all’articolo 2, comma 26, della legge 8 agosto 1995, n. 335 sulla base del relativo rapporto di lavoro.</a:t>
            </a:r>
          </a:p>
          <a:p>
            <a:pPr algn="just">
              <a:buNone/>
            </a:pPr>
            <a:r>
              <a:rPr lang="it-IT" sz="2400" i="1" u="sng" dirty="0">
                <a:latin typeface="Calibri" pitchFamily="34" charset="0"/>
              </a:rPr>
              <a:t>8-bis. L’aliquota contributiva pensionistica e la relativa aliquota contributiva per il computo delle prestazioni pensionistiche, di cui ai commi 6, 7 e 8, sono calcolate sulla parte di compenso eccedente i primi 5.000,00 euro annui.</a:t>
            </a:r>
            <a:endParaRPr lang="it-IT" sz="2400" i="1" dirty="0">
              <a:latin typeface="Calibri" pitchFamily="34" charset="0"/>
            </a:endParaRPr>
          </a:p>
          <a:p>
            <a:pPr algn="just">
              <a:lnSpc>
                <a:spcPct val="120000"/>
              </a:lnSpc>
              <a:spcBef>
                <a:spcPts val="0"/>
              </a:spcBef>
              <a:buNone/>
            </a:pPr>
            <a:endParaRPr lang="it-IT" sz="2300"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Costi contributivi</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Facilitazioni</a:t>
            </a:r>
          </a:p>
        </p:txBody>
      </p:sp>
      <p:sp>
        <p:nvSpPr>
          <p:cNvPr id="6" name="Segnaposto contenuto 5"/>
          <p:cNvSpPr>
            <a:spLocks noGrp="1"/>
          </p:cNvSpPr>
          <p:nvPr>
            <p:ph idx="1"/>
          </p:nvPr>
        </p:nvSpPr>
        <p:spPr>
          <a:xfrm>
            <a:off x="615203" y="1637366"/>
            <a:ext cx="7886700" cy="4351338"/>
          </a:xfrm>
        </p:spPr>
        <p:txBody>
          <a:bodyPr>
            <a:normAutofit fontScale="85000" lnSpcReduction="20000"/>
          </a:bodyPr>
          <a:lstStyle/>
          <a:p>
            <a:pPr algn="just">
              <a:buFont typeface="Arial" pitchFamily="34" charset="0"/>
              <a:buChar char="•"/>
            </a:pPr>
            <a:r>
              <a:rPr lang="it-IT" sz="2400" i="1" u="sng" dirty="0">
                <a:solidFill>
                  <a:srgbClr val="FF0000"/>
                </a:solidFill>
                <a:latin typeface="Calibri" pitchFamily="34" charset="0"/>
              </a:rPr>
              <a:t>8-ter. Fino al 31 dicembre 2027, la contribuzione al fondo di cui ai commi 6, 7 e 8 è dovuta nei limiti del 50 per cento dell’imponibile contributivo</a:t>
            </a:r>
            <a:r>
              <a:rPr lang="it-IT" sz="2400" b="1" i="1" u="sng" dirty="0">
                <a:solidFill>
                  <a:srgbClr val="FF0000"/>
                </a:solidFill>
                <a:latin typeface="Calibri" pitchFamily="34" charset="0"/>
              </a:rPr>
              <a:t>.</a:t>
            </a:r>
            <a:r>
              <a:rPr lang="it-IT" sz="2400" i="1" u="sng" dirty="0">
                <a:solidFill>
                  <a:srgbClr val="FF0000"/>
                </a:solidFill>
                <a:latin typeface="Calibri" pitchFamily="34" charset="0"/>
              </a:rPr>
              <a:t> L’imponibile pensionistico è ridotto in misura equivalente.</a:t>
            </a:r>
          </a:p>
          <a:p>
            <a:pPr algn="just">
              <a:buFont typeface="Arial" pitchFamily="34" charset="0"/>
              <a:buChar char="•"/>
            </a:pPr>
            <a:endParaRPr lang="it-IT" sz="1050" i="1" dirty="0">
              <a:solidFill>
                <a:srgbClr val="FF0000"/>
              </a:solidFill>
              <a:latin typeface="Calibri" pitchFamily="34" charset="0"/>
            </a:endParaRPr>
          </a:p>
          <a:p>
            <a:pPr algn="just">
              <a:buFont typeface="Arial" pitchFamily="34" charset="0"/>
              <a:buChar char="•"/>
            </a:pPr>
            <a:r>
              <a:rPr lang="it-IT" sz="2400" i="1" u="sng" dirty="0">
                <a:solidFill>
                  <a:srgbClr val="FF0000"/>
                </a:solidFill>
                <a:latin typeface="Calibri" pitchFamily="34" charset="0"/>
              </a:rPr>
              <a:t>8-quater. Per i rapporti di lavoro sportivo iniziati prima del termine di decorrenza indicato all’articolo 51 e inquadrati, ai sensi di quanto previsto dall’articolo 67, primo comma, lett. m), primo periodo, del decreto del Presidente della Repubblica 22 dicembre 1986, n. 917, non si dà luogo a recupero contributivo.</a:t>
            </a:r>
          </a:p>
          <a:p>
            <a:pPr algn="just">
              <a:buFont typeface="Arial" pitchFamily="34" charset="0"/>
              <a:buChar char="•"/>
            </a:pPr>
            <a:endParaRPr lang="it-IT" sz="1050" i="1" dirty="0">
              <a:solidFill>
                <a:srgbClr val="FF0000"/>
              </a:solidFill>
              <a:latin typeface="Calibri" pitchFamily="34" charset="0"/>
            </a:endParaRPr>
          </a:p>
          <a:p>
            <a:pPr algn="just">
              <a:buFont typeface="Arial" pitchFamily="34" charset="0"/>
              <a:buChar char="•"/>
            </a:pPr>
            <a:r>
              <a:rPr lang="it-IT" sz="2400" i="1" u="sng" dirty="0">
                <a:solidFill>
                  <a:srgbClr val="FF0000"/>
                </a:solidFill>
                <a:latin typeface="Calibri" pitchFamily="34" charset="0"/>
              </a:rPr>
              <a:t>8-quinquies. Per i lavoratori sportivi titolari di contratti di collaborazione coordinata e continuativa, di cui al comma 2, l’adempimento della comunicazione mensile all’Istituto Nazionale della Previdenza Sociale dei dati retributivi e informazioni utili al calcolo dei contributi è assolta mediante apposita funzione telematica istituita nel Registro delle attività sportive dilettantistiche. </a:t>
            </a:r>
            <a:endParaRPr lang="it-IT" sz="2400" i="1" dirty="0">
              <a:solidFill>
                <a:srgbClr val="FF0000"/>
              </a:solidFill>
              <a:latin typeface="Calibri" pitchFamily="34" charset="0"/>
            </a:endParaRPr>
          </a:p>
          <a:p>
            <a:pPr algn="just">
              <a:lnSpc>
                <a:spcPct val="120000"/>
              </a:lnSpc>
              <a:spcBef>
                <a:spcPts val="0"/>
              </a:spcBef>
              <a:buNone/>
            </a:pP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Le collaborazioni amministrativo-gestionali</a:t>
            </a:r>
          </a:p>
        </p:txBody>
      </p:sp>
      <p:sp>
        <p:nvSpPr>
          <p:cNvPr id="6" name="Segnaposto contenuto 5"/>
          <p:cNvSpPr>
            <a:spLocks noGrp="1"/>
          </p:cNvSpPr>
          <p:nvPr>
            <p:ph idx="1"/>
          </p:nvPr>
        </p:nvSpPr>
        <p:spPr>
          <a:xfrm>
            <a:off x="539552" y="1412776"/>
            <a:ext cx="7886700" cy="4351338"/>
          </a:xfrm>
        </p:spPr>
        <p:txBody>
          <a:bodyPr>
            <a:normAutofit fontScale="77500" lnSpcReduction="20000"/>
          </a:bodyPr>
          <a:lstStyle/>
          <a:p>
            <a:pPr algn="just">
              <a:lnSpc>
                <a:spcPct val="120000"/>
              </a:lnSpc>
              <a:spcBef>
                <a:spcPts val="0"/>
              </a:spcBef>
              <a:buNone/>
            </a:pPr>
            <a:r>
              <a:rPr lang="it-IT" sz="2400" dirty="0">
                <a:latin typeface="Calibri" pitchFamily="34" charset="0"/>
              </a:rPr>
              <a:t>1. </a:t>
            </a:r>
            <a:r>
              <a:rPr lang="it-IT" sz="2400" i="1" dirty="0">
                <a:latin typeface="Calibri" pitchFamily="34" charset="0"/>
              </a:rPr>
              <a:t>Ricorrendone i presupposti, l'attività di carattere amministrativo-gestionale resa in favore delle società ed associazioni sportive dilettantistiche, delle Federazioni Sportive Nazionali, delle Discipline Sportive Associate e degli Enti di Promozione Sportiva riconosciuti dal CONI o dal CIP, può essere oggetto di collaborazioni ai sensi dell'</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articolo 409, comma 1, n. 3, del codice di procedura civile</a:t>
            </a:r>
            <a:r>
              <a:rPr lang="it-IT" sz="2400" i="1" dirty="0">
                <a:latin typeface="Calibri" pitchFamily="34" charset="0"/>
              </a:rPr>
              <a:t>.</a:t>
            </a:r>
          </a:p>
          <a:p>
            <a:pPr algn="just">
              <a:lnSpc>
                <a:spcPct val="120000"/>
              </a:lnSpc>
              <a:spcBef>
                <a:spcPts val="0"/>
              </a:spcBef>
              <a:buNone/>
            </a:pPr>
            <a:endParaRPr lang="it-IT" sz="600" i="1" dirty="0">
              <a:latin typeface="Calibri" pitchFamily="34" charset="0"/>
            </a:endParaRPr>
          </a:p>
          <a:p>
            <a:pPr algn="just">
              <a:lnSpc>
                <a:spcPct val="120000"/>
              </a:lnSpc>
              <a:spcBef>
                <a:spcPts val="0"/>
              </a:spcBef>
              <a:buNone/>
            </a:pPr>
            <a:r>
              <a:rPr lang="it-IT" sz="2400" i="1" dirty="0">
                <a:latin typeface="Calibri" pitchFamily="34" charset="0"/>
              </a:rPr>
              <a:t>2. Ai rapporti di collaborazione di cui al comma 1 si applica la disciplina dell'obbligo assicurativo di cui </a:t>
            </a:r>
            <a:r>
              <a:rPr lang="it-IT" sz="2400" i="1" u="sng" dirty="0">
                <a:latin typeface="Calibri" pitchFamily="34" charset="0"/>
              </a:rPr>
              <a:t>all'</a:t>
            </a:r>
            <a:r>
              <a:rPr lang="it-IT" sz="2400" i="1" u="sng" dirty="0">
                <a:latin typeface="Calibri" pitchFamily="34" charset="0"/>
                <a:hlinkClick r:id="" action="ppaction://hlinkfile">
                  <a:extLst>
                    <a:ext uri="{A12FA001-AC4F-418D-AE19-62706E023703}">
                      <ahyp:hlinkClr xmlns:ahyp="http://schemas.microsoft.com/office/drawing/2018/hyperlinkcolor" val="tx"/>
                    </a:ext>
                  </a:extLst>
                </a:hlinkClick>
              </a:rPr>
              <a:t>articolo 5, commi 2 e 3, del decreto legislativo 23 febbraio 2000, n. 38</a:t>
            </a:r>
            <a:r>
              <a:rPr lang="it-IT" sz="2400" i="1" u="sng" dirty="0">
                <a:latin typeface="Calibri" pitchFamily="34" charset="0"/>
              </a:rPr>
              <a:t>, secondo i criteri stabiliti con il decreto di cui all’articolo 34, comma 1, secondo periodo.</a:t>
            </a:r>
          </a:p>
          <a:p>
            <a:pPr algn="just">
              <a:lnSpc>
                <a:spcPct val="120000"/>
              </a:lnSpc>
              <a:spcBef>
                <a:spcPts val="0"/>
              </a:spcBef>
              <a:buNone/>
            </a:pPr>
            <a:endParaRPr lang="it-IT" sz="600" i="1" dirty="0">
              <a:latin typeface="Calibri" pitchFamily="34" charset="0"/>
            </a:endParaRPr>
          </a:p>
          <a:p>
            <a:pPr algn="just">
              <a:lnSpc>
                <a:spcPct val="120000"/>
              </a:lnSpc>
              <a:spcBef>
                <a:spcPts val="0"/>
              </a:spcBef>
              <a:buNone/>
            </a:pPr>
            <a:r>
              <a:rPr lang="it-IT" sz="2400" i="1" dirty="0">
                <a:latin typeface="Calibri" pitchFamily="34" charset="0"/>
              </a:rPr>
              <a:t>3. I collaboratori di cui al comma 1 hanno diritto all'assicurazione previdenziale e assistenziale, con iscrizione alla Gestione Separata INPS di cui all'</a:t>
            </a:r>
            <a:r>
              <a:rPr lang="it-IT" sz="2400" i="1" dirty="0">
                <a:latin typeface="Calibri" pitchFamily="34" charset="0"/>
                <a:hlinkClick r:id="" action="ppaction://hlinkfile">
                  <a:extLst>
                    <a:ext uri="{A12FA001-AC4F-418D-AE19-62706E023703}">
                      <ahyp:hlinkClr xmlns:ahyp="http://schemas.microsoft.com/office/drawing/2018/hyperlinkcolor" val="tx"/>
                    </a:ext>
                  </a:extLst>
                </a:hlinkClick>
              </a:rPr>
              <a:t>articolo 2, comma 26, della legge 8 agosto 1995, n. 335</a:t>
            </a:r>
            <a:r>
              <a:rPr lang="it-IT" sz="2400" i="1" dirty="0">
                <a:latin typeface="Calibri" pitchFamily="34" charset="0"/>
              </a:rPr>
              <a:t>, secondo la relativa disciplina previdenziale.</a:t>
            </a:r>
          </a:p>
          <a:p>
            <a:pPr algn="just">
              <a:lnSpc>
                <a:spcPct val="120000"/>
              </a:lnSpc>
              <a:spcBef>
                <a:spcPts val="0"/>
              </a:spcBef>
              <a:buNone/>
            </a:pP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Le collaborazioni amministrativo-gestionali</a:t>
            </a:r>
          </a:p>
        </p:txBody>
      </p:sp>
      <p:sp>
        <p:nvSpPr>
          <p:cNvPr id="6" name="Segnaposto contenuto 5"/>
          <p:cNvSpPr>
            <a:spLocks noGrp="1"/>
          </p:cNvSpPr>
          <p:nvPr>
            <p:ph idx="1"/>
          </p:nvPr>
        </p:nvSpPr>
        <p:spPr>
          <a:xfrm>
            <a:off x="615203" y="1637366"/>
            <a:ext cx="7886700" cy="4351338"/>
          </a:xfrm>
        </p:spPr>
        <p:txBody>
          <a:bodyPr>
            <a:normAutofit lnSpcReduction="10000"/>
          </a:bodyPr>
          <a:lstStyle/>
          <a:p>
            <a:pPr algn="just">
              <a:buNone/>
            </a:pPr>
            <a:r>
              <a:rPr lang="it-IT" sz="2400" i="1" u="sng" dirty="0">
                <a:latin typeface="Calibri" pitchFamily="34" charset="0"/>
              </a:rPr>
              <a:t>4. L’attività dei soggetti di cui al comma 1 è regolata, ai fini previdenziali, dall’articolo 35, commi 2, 8-bis e 8-ter e, ai fini tributari, quale che sia la tipologia del rapporto, dall’articolo 36, comma 6. </a:t>
            </a:r>
          </a:p>
          <a:p>
            <a:pPr algn="just">
              <a:buNone/>
            </a:pPr>
            <a:endParaRPr lang="it-IT" sz="2400" i="1" dirty="0">
              <a:latin typeface="Calibri" pitchFamily="34" charset="0"/>
            </a:endParaRPr>
          </a:p>
          <a:p>
            <a:pPr algn="just">
              <a:buNone/>
            </a:pPr>
            <a:r>
              <a:rPr lang="it-IT" sz="2400" i="1" dirty="0">
                <a:latin typeface="Calibri" pitchFamily="34" charset="0"/>
              </a:rPr>
              <a:t>5. I contributi previdenziali ed assistenziali, versati dai soggetti di cui al comma 1 o dai relativi collaboratori in ottemperanza a disposizioni di legge, non concorrono a formare il reddito di questi ultimi ai fini tributari.</a:t>
            </a:r>
          </a:p>
          <a:p>
            <a:pPr algn="just">
              <a:buNone/>
            </a:pPr>
            <a:endParaRPr lang="it-IT" sz="2400" i="1" dirty="0">
              <a:latin typeface="Calibri" pitchFamily="34" charset="0"/>
            </a:endParaRPr>
          </a:p>
          <a:p>
            <a:pPr algn="just">
              <a:buNone/>
            </a:pPr>
            <a:r>
              <a:rPr lang="it-IT" sz="2400" i="1" dirty="0">
                <a:latin typeface="Calibri" pitchFamily="34" charset="0"/>
              </a:rPr>
              <a:t>6. (</a:t>
            </a:r>
            <a:r>
              <a:rPr lang="it-IT" sz="2400" i="1" u="sng" dirty="0">
                <a:latin typeface="Calibri" pitchFamily="34" charset="0"/>
              </a:rPr>
              <a:t>abrogato)</a:t>
            </a:r>
            <a:endParaRPr lang="it-IT" sz="2400" i="1" dirty="0">
              <a:latin typeface="Calibri" pitchFamily="34" charset="0"/>
            </a:endParaRPr>
          </a:p>
          <a:p>
            <a:pPr algn="just">
              <a:lnSpc>
                <a:spcPct val="120000"/>
              </a:lnSpc>
              <a:spcBef>
                <a:spcPts val="0"/>
              </a:spcBef>
              <a:buNone/>
            </a:pPr>
            <a:endParaRPr lang="it-IT" sz="23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615203" y="1637366"/>
            <a:ext cx="7886700" cy="4351338"/>
          </a:xfrm>
        </p:spPr>
        <p:txBody>
          <a:bodyPr>
            <a:normAutofit lnSpcReduction="10000"/>
          </a:bodyPr>
          <a:lstStyle/>
          <a:p>
            <a:pPr marL="0" indent="0" algn="just">
              <a:buNone/>
            </a:pPr>
            <a:r>
              <a:rPr lang="it-IT" sz="2400" dirty="0"/>
              <a:t>1. I collaboratori amministrativo – gestionali non sono lavoratori sportivi</a:t>
            </a:r>
          </a:p>
          <a:p>
            <a:pPr marL="0" indent="0" algn="just">
              <a:buNone/>
            </a:pPr>
            <a:r>
              <a:rPr lang="it-IT" sz="2400" dirty="0"/>
              <a:t>2. Indeterminatezza della categoria – non indicati neanche nelle definizioni</a:t>
            </a:r>
          </a:p>
          <a:p>
            <a:pPr marL="0" indent="0" algn="just">
              <a:buNone/>
            </a:pPr>
            <a:r>
              <a:rPr lang="it-IT" sz="2400" dirty="0"/>
              <a:t>3. Se subordinati si applicano le regole generali del rapporto di lavoro subordinato.</a:t>
            </a:r>
          </a:p>
          <a:p>
            <a:pPr marL="0" indent="0" algn="just">
              <a:buNone/>
            </a:pPr>
            <a:r>
              <a:rPr lang="it-IT" sz="2400" dirty="0"/>
              <a:t>4. Non si applica la presunzione delle 18 ore</a:t>
            </a:r>
          </a:p>
          <a:p>
            <a:pPr marL="0" indent="0" algn="just">
              <a:buNone/>
            </a:pPr>
            <a:r>
              <a:rPr lang="it-IT" sz="2400" dirty="0"/>
              <a:t>5. Non obbligatorio il requisito del tesseramento</a:t>
            </a:r>
          </a:p>
          <a:p>
            <a:pPr marL="0" indent="0" algn="just">
              <a:buNone/>
            </a:pPr>
            <a:r>
              <a:rPr lang="it-IT" sz="2400" dirty="0"/>
              <a:t>6. Viene meno il requisito della non professionalità</a:t>
            </a:r>
          </a:p>
          <a:p>
            <a:pPr marL="0" indent="0" algn="just">
              <a:buNone/>
            </a:pPr>
            <a:r>
              <a:rPr lang="it-IT" sz="2400" dirty="0"/>
              <a:t>7. Si cumulano le fasce esenti con eventuale contratto di lavoro sportivo? Sia ai fini previdenziali che fiscali?</a:t>
            </a:r>
          </a:p>
          <a:p>
            <a:pPr algn="just">
              <a:lnSpc>
                <a:spcPct val="120000"/>
              </a:lnSpc>
              <a:spcBef>
                <a:spcPts val="0"/>
              </a:spcBef>
              <a:buNone/>
            </a:pPr>
            <a:endParaRPr lang="it-IT" sz="2300" dirty="0"/>
          </a:p>
        </p:txBody>
      </p:sp>
      <p:sp>
        <p:nvSpPr>
          <p:cNvPr id="8"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Le collaborazioni amministrativo-gestionali</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16632"/>
            <a:ext cx="7772400" cy="1143000"/>
          </a:xfrm>
        </p:spPr>
        <p:txBody>
          <a:bodyPr/>
          <a:lstStyle/>
          <a:p>
            <a:r>
              <a:rPr lang="it-IT" sz="2400" b="1" dirty="0">
                <a:latin typeface="Calibri" pitchFamily="34" charset="0"/>
              </a:rPr>
              <a:t>Il lavoro sportivo prima della riforma</a:t>
            </a:r>
          </a:p>
        </p:txBody>
      </p:sp>
      <p:sp>
        <p:nvSpPr>
          <p:cNvPr id="3" name="Segnaposto contenuto 2">
            <a:extLst>
              <a:ext uri="{FF2B5EF4-FFF2-40B4-BE49-F238E27FC236}">
                <a16:creationId xmlns:a16="http://schemas.microsoft.com/office/drawing/2014/main" id="{E76C18DA-77C1-D378-B7E6-349B819CD02B}"/>
              </a:ext>
            </a:extLst>
          </p:cNvPr>
          <p:cNvSpPr>
            <a:spLocks noGrp="1"/>
          </p:cNvSpPr>
          <p:nvPr>
            <p:ph idx="1"/>
          </p:nvPr>
        </p:nvSpPr>
        <p:spPr>
          <a:xfrm>
            <a:off x="628650" y="1825626"/>
            <a:ext cx="7886700" cy="3522989"/>
          </a:xfrm>
        </p:spPr>
        <p:txBody>
          <a:bodyPr>
            <a:normAutofit fontScale="62500" lnSpcReduction="20000"/>
          </a:bodyPr>
          <a:lstStyle/>
          <a:p>
            <a:pPr marL="0" indent="0" algn="just">
              <a:lnSpc>
                <a:spcPct val="120000"/>
              </a:lnSpc>
              <a:spcBef>
                <a:spcPts val="0"/>
              </a:spcBef>
              <a:buNone/>
            </a:pPr>
            <a:r>
              <a:rPr lang="it-IT" dirty="0"/>
              <a:t>La Suprema Corte di Cassazione con una serie di sentenze, tutte emesse tra dicembre e gennaio 2022, sul lavoro sportivo dilettantistico (oltre 30, alcune sono: n. 41397/2021; n. 41467/2021; n. 41418/2021; n. 41419/2021; n. 41420/2021; n. 41468/2021; n. 41570/2021; n. 41729/2021; n. 175/2022 e n. 177/2022), tutte della sezione lavoro, ha ritenuto</a:t>
            </a:r>
            <a:r>
              <a:rPr lang="it-IT" b="1" dirty="0"/>
              <a:t> </a:t>
            </a:r>
            <a:r>
              <a:rPr lang="it-IT" b="1" u="sng" dirty="0"/>
              <a:t>che in presenza di una attività sportiva dilettantistica svolta a titolo oneroso, con continuità, in maniera professionale, i compensi sportivi dilettantistici di cui all’articolo 67, comma 1, lettera m), </a:t>
            </a:r>
            <a:r>
              <a:rPr lang="it-IT" b="1" u="sng" dirty="0" err="1"/>
              <a:t>Tuir</a:t>
            </a:r>
            <a:r>
              <a:rPr lang="it-IT" b="1" u="sng" dirty="0"/>
              <a:t> non possano essere riconosciuti</a:t>
            </a:r>
            <a:r>
              <a:rPr lang="it-IT" b="1" dirty="0"/>
              <a:t> </a:t>
            </a:r>
            <a:r>
              <a:rPr lang="it-IT" dirty="0"/>
              <a:t>(“… non consente di includere all’interno dell’area dei redditi diversi le somme percepite da coloro i quali svolgono professionalmente le attività cui le somme si riferiscono ...”)..  2022</a:t>
            </a:r>
          </a:p>
          <a:p>
            <a:pPr marL="0" indent="0">
              <a:buNone/>
            </a:pPr>
            <a:endParaRPr lang="it-IT"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ttangolo 2"/>
          <p:cNvSpPr>
            <a:spLocks noChangeArrowheads="1"/>
          </p:cNvSpPr>
          <p:nvPr/>
        </p:nvSpPr>
        <p:spPr bwMode="auto">
          <a:xfrm>
            <a:off x="179511" y="1052736"/>
            <a:ext cx="8712969" cy="5401479"/>
          </a:xfrm>
          <a:prstGeom prst="rect">
            <a:avLst/>
          </a:prstGeom>
          <a:noFill/>
          <a:ln w="9525">
            <a:noFill/>
            <a:miter lim="800000"/>
            <a:headEnd/>
            <a:tailEnd/>
          </a:ln>
        </p:spPr>
        <p:txBody>
          <a:bodyPr wrap="square">
            <a:spAutoFit/>
          </a:bodyPr>
          <a:lstStyle/>
          <a:p>
            <a:pPr algn="ctr">
              <a:defRPr/>
            </a:pPr>
            <a:r>
              <a:rPr lang="it-IT" altLang="it-IT" sz="2300" b="1" kern="0" cap="all" dirty="0" err="1">
                <a:solidFill>
                  <a:srgbClr val="376089"/>
                </a:solidFill>
                <a:latin typeface="Calibri" pitchFamily="34" charset="0"/>
              </a:rPr>
              <a:t>D</a:t>
            </a:r>
            <a:r>
              <a:rPr lang="it-IT" altLang="it-IT" sz="2300" b="1" kern="0" dirty="0" err="1">
                <a:solidFill>
                  <a:srgbClr val="376089"/>
                </a:solidFill>
                <a:latin typeface="Calibri" pitchFamily="34" charset="0"/>
              </a:rPr>
              <a:t>isclaimer</a:t>
            </a:r>
            <a:endParaRPr lang="it-IT" altLang="it-IT" sz="2300" b="1" kern="0" dirty="0">
              <a:solidFill>
                <a:srgbClr val="376089"/>
              </a:solidFill>
              <a:latin typeface="Calibri" pitchFamily="34" charset="0"/>
            </a:endParaRPr>
          </a:p>
          <a:p>
            <a:pPr algn="ctr">
              <a:defRPr/>
            </a:pPr>
            <a:endParaRPr lang="it-IT" altLang="it-IT" sz="2300" b="1" kern="0" cap="all" dirty="0">
              <a:solidFill>
                <a:srgbClr val="376089"/>
              </a:solidFill>
              <a:latin typeface="Calibri" pitchFamily="34" charset="0"/>
            </a:endParaRPr>
          </a:p>
          <a:p>
            <a:pPr algn="ctr">
              <a:defRPr/>
            </a:pPr>
            <a:endParaRPr lang="it-IT" altLang="it-IT" sz="2300" b="1" kern="0" cap="all" dirty="0">
              <a:solidFill>
                <a:srgbClr val="376089"/>
              </a:solidFill>
              <a:latin typeface="Calibri" pitchFamily="34" charset="0"/>
            </a:endParaRPr>
          </a:p>
          <a:p>
            <a:pPr algn="ctr">
              <a:defRPr/>
            </a:pPr>
            <a:r>
              <a:rPr lang="it-IT" altLang="it-IT" sz="2300" b="1" kern="0" dirty="0">
                <a:solidFill>
                  <a:srgbClr val="376089"/>
                </a:solidFill>
                <a:latin typeface="Calibri" pitchFamily="34" charset="0"/>
              </a:rPr>
              <a:t>Queste diapositive sono state create per l’attività</a:t>
            </a:r>
            <a:br>
              <a:rPr lang="it-IT" altLang="it-IT" sz="2300" b="1" kern="0" dirty="0">
                <a:solidFill>
                  <a:srgbClr val="376089"/>
                </a:solidFill>
                <a:latin typeface="Calibri" pitchFamily="34" charset="0"/>
              </a:rPr>
            </a:br>
            <a:r>
              <a:rPr lang="it-IT" altLang="it-IT" sz="2300" b="1" kern="0" dirty="0">
                <a:solidFill>
                  <a:srgbClr val="376089"/>
                </a:solidFill>
                <a:latin typeface="Calibri" pitchFamily="34" charset="0"/>
              </a:rPr>
              <a:t> indicata in premessa.</a:t>
            </a:r>
          </a:p>
          <a:p>
            <a:pPr algn="ctr">
              <a:defRPr/>
            </a:pPr>
            <a:endParaRPr lang="it-IT" altLang="it-IT" sz="2300" b="1" kern="0" dirty="0">
              <a:solidFill>
                <a:srgbClr val="376089"/>
              </a:solidFill>
              <a:latin typeface="Calibri" pitchFamily="34" charset="0"/>
            </a:endParaRPr>
          </a:p>
          <a:p>
            <a:pPr algn="ctr">
              <a:defRPr/>
            </a:pPr>
            <a:r>
              <a:rPr lang="it-IT" altLang="it-IT" sz="2300" b="1" kern="0" dirty="0">
                <a:solidFill>
                  <a:srgbClr val="376089"/>
                </a:solidFill>
                <a:latin typeface="Calibri" pitchFamily="34" charset="0"/>
              </a:rPr>
              <a:t>Non sono di conseguenza una trattazione esaustiva sull’argomento e non possono altresì essere diffuse, riprodotte o citate al di fuori di questo contesto</a:t>
            </a:r>
          </a:p>
          <a:p>
            <a:pPr algn="ctr">
              <a:defRPr/>
            </a:pPr>
            <a:endParaRPr lang="it-IT" altLang="it-IT" sz="2300" b="1" kern="0" dirty="0">
              <a:solidFill>
                <a:srgbClr val="376089"/>
              </a:solidFill>
              <a:latin typeface="Calibri" pitchFamily="34" charset="0"/>
            </a:endParaRPr>
          </a:p>
          <a:p>
            <a:pPr algn="ctr">
              <a:defRPr/>
            </a:pPr>
            <a:endParaRPr lang="it-IT" altLang="it-IT" sz="2300" b="1" kern="0" dirty="0">
              <a:solidFill>
                <a:srgbClr val="376089"/>
              </a:solidFill>
              <a:latin typeface="Calibri" pitchFamily="34" charset="0"/>
            </a:endParaRPr>
          </a:p>
          <a:p>
            <a:pPr algn="ctr">
              <a:defRPr/>
            </a:pPr>
            <a:r>
              <a:rPr lang="it-IT" altLang="it-IT" sz="2300" b="1" kern="0" dirty="0">
                <a:solidFill>
                  <a:srgbClr val="376089"/>
                </a:solidFill>
                <a:latin typeface="Calibri" pitchFamily="34" charset="0"/>
              </a:rPr>
              <a:t>Grazie per la comprensione</a:t>
            </a:r>
          </a:p>
          <a:p>
            <a:pPr algn="ctr">
              <a:defRPr/>
            </a:pPr>
            <a:r>
              <a:rPr lang="it-IT" altLang="it-IT" sz="2300" b="1" kern="0" dirty="0">
                <a:solidFill>
                  <a:srgbClr val="376089"/>
                </a:solidFill>
                <a:latin typeface="Calibri" pitchFamily="34" charset="0"/>
              </a:rPr>
              <a:t>Avv. Guido Martinelli</a:t>
            </a:r>
          </a:p>
          <a:p>
            <a:pPr algn="ctr">
              <a:defRPr/>
            </a:pPr>
            <a:r>
              <a:rPr lang="it-IT" altLang="it-IT" sz="2200" b="1" kern="0" dirty="0">
                <a:solidFill>
                  <a:srgbClr val="376089"/>
                </a:solidFill>
                <a:latin typeface="Calibri" pitchFamily="34" charset="0"/>
              </a:rPr>
              <a:t>(martinelli@martinellirogolino.it)</a:t>
            </a:r>
          </a:p>
          <a:p>
            <a:pPr algn="ctr">
              <a:defRPr/>
            </a:pPr>
            <a:endParaRPr lang="it-IT" altLang="it-IT" sz="2300" b="1" kern="0" dirty="0">
              <a:solidFill>
                <a:srgbClr val="376089"/>
              </a:solidFill>
              <a:latin typeface="Calibri" pitchFamily="34" charset="0"/>
            </a:endParaRPr>
          </a:p>
        </p:txBody>
      </p:sp>
      <p:sp>
        <p:nvSpPr>
          <p:cNvPr id="3" name="Segnaposto piè di pagina 4"/>
          <p:cNvSpPr txBox="1">
            <a:spLocks noGrp="1"/>
          </p:cNvSpPr>
          <p:nvPr/>
        </p:nvSpPr>
        <p:spPr bwMode="auto">
          <a:xfrm>
            <a:off x="3124200" y="6284168"/>
            <a:ext cx="2895600" cy="457200"/>
          </a:xfrm>
          <a:prstGeom prst="rect">
            <a:avLst/>
          </a:prstGeom>
          <a:noFill/>
          <a:ln w="9525">
            <a:noFill/>
            <a:miter lim="800000"/>
            <a:headEnd/>
            <a:tailEnd/>
          </a:ln>
        </p:spPr>
        <p:txBody>
          <a:bodyPr anchor="b"/>
          <a:lstStyle/>
          <a:p>
            <a:pPr algn="ctr" eaLnBrk="1" hangingPunct="1"/>
            <a:fld id="{D88EE58B-164D-420D-B9A4-FD08CB8CA3B2}" type="slidenum">
              <a:rPr lang="it-IT" altLang="it-IT" sz="1000" smtClean="0">
                <a:latin typeface="Calibri" pitchFamily="34" charset="0"/>
              </a:rPr>
              <a:pPr algn="ctr" eaLnBrk="1" hangingPunct="1"/>
              <a:t>40</a:t>
            </a:fld>
            <a:endParaRPr lang="it-IT" altLang="it-IT" sz="1000" dirty="0">
              <a:latin typeface="Calibri" pitchFamily="34" charset="0"/>
            </a:endParaRPr>
          </a:p>
        </p:txBody>
      </p:sp>
    </p:spTree>
    <p:extLst>
      <p:ext uri="{BB962C8B-B14F-4D97-AF65-F5344CB8AC3E}">
        <p14:creationId xmlns:p14="http://schemas.microsoft.com/office/powerpoint/2010/main" val="1721068306"/>
      </p:ext>
    </p:extLst>
  </p:cSld>
  <p:clrMapOvr>
    <a:masterClrMapping/>
  </p:clrMapOvr>
  <p:transition spd="med">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60040" y="197768"/>
            <a:ext cx="7772400" cy="1143000"/>
          </a:xfrm>
        </p:spPr>
        <p:txBody>
          <a:bodyPr/>
          <a:lstStyle/>
          <a:p>
            <a:r>
              <a:rPr lang="it-IT" sz="2400" b="1" dirty="0">
                <a:latin typeface="Calibri" pitchFamily="34" charset="0"/>
              </a:rPr>
              <a:t>La Cassazione e il rapporto di lavoro sportivo</a:t>
            </a:r>
          </a:p>
        </p:txBody>
      </p:sp>
      <p:sp>
        <p:nvSpPr>
          <p:cNvPr id="3" name="Segnaposto contenuto 2">
            <a:extLst>
              <a:ext uri="{FF2B5EF4-FFF2-40B4-BE49-F238E27FC236}">
                <a16:creationId xmlns:a16="http://schemas.microsoft.com/office/drawing/2014/main" id="{E76C18DA-77C1-D378-B7E6-349B819CD02B}"/>
              </a:ext>
            </a:extLst>
          </p:cNvPr>
          <p:cNvSpPr>
            <a:spLocks noGrp="1"/>
          </p:cNvSpPr>
          <p:nvPr>
            <p:ph idx="1"/>
          </p:nvPr>
        </p:nvSpPr>
        <p:spPr>
          <a:xfrm>
            <a:off x="683568" y="1412776"/>
            <a:ext cx="7886700" cy="4100046"/>
          </a:xfrm>
        </p:spPr>
        <p:txBody>
          <a:bodyPr>
            <a:normAutofit fontScale="62500" lnSpcReduction="20000"/>
          </a:bodyPr>
          <a:lstStyle/>
          <a:p>
            <a:pPr marL="0" indent="0" algn="just">
              <a:lnSpc>
                <a:spcPct val="120000"/>
              </a:lnSpc>
              <a:spcBef>
                <a:spcPts val="0"/>
              </a:spcBef>
              <a:buNone/>
            </a:pPr>
            <a:r>
              <a:rPr lang="it-IT" dirty="0"/>
              <a:t>La Cassazione chiarisce che i compensi ex art. 67 </a:t>
            </a:r>
            <a:r>
              <a:rPr lang="it-IT" dirty="0" err="1"/>
              <a:t>Tuir</a:t>
            </a:r>
            <a:r>
              <a:rPr lang="it-IT" dirty="0"/>
              <a:t> possono essere riconosciuti </a:t>
            </a:r>
            <a:r>
              <a:rPr lang="it-IT" dirty="0" err="1"/>
              <a:t>purchè</a:t>
            </a:r>
            <a:r>
              <a:rPr lang="it-IT" dirty="0"/>
              <a:t>:</a:t>
            </a:r>
          </a:p>
          <a:p>
            <a:pPr marL="457109" indent="-457109" algn="just">
              <a:lnSpc>
                <a:spcPct val="120000"/>
              </a:lnSpc>
              <a:spcBef>
                <a:spcPts val="0"/>
              </a:spcBef>
              <a:buAutoNum type="arabicParenR"/>
            </a:pPr>
            <a:r>
              <a:rPr lang="it-IT" dirty="0"/>
              <a:t>le prestazioni siano contenute nei limiti monetari prefissati e relative alle dettagliate attività, </a:t>
            </a:r>
          </a:p>
          <a:p>
            <a:pPr marL="457109" indent="-457109" algn="just">
              <a:lnSpc>
                <a:spcPct val="120000"/>
              </a:lnSpc>
              <a:spcBef>
                <a:spcPts val="0"/>
              </a:spcBef>
              <a:buAutoNum type="arabicParenR"/>
            </a:pPr>
            <a:r>
              <a:rPr lang="it-IT" dirty="0"/>
              <a:t>a condizione che chi invoca l’esenzione dimostri la fonte del reddito, </a:t>
            </a:r>
          </a:p>
          <a:p>
            <a:pPr marL="457109" indent="-457109" algn="just">
              <a:lnSpc>
                <a:spcPct val="120000"/>
              </a:lnSpc>
              <a:spcBef>
                <a:spcPts val="0"/>
              </a:spcBef>
              <a:buAutoNum type="arabicParenR"/>
            </a:pPr>
            <a:r>
              <a:rPr lang="it-IT" dirty="0"/>
              <a:t>la natura sostanziale dilettantistica dell’ente erogatore ,</a:t>
            </a:r>
          </a:p>
          <a:p>
            <a:pPr marL="457109" indent="-457109" algn="just">
              <a:lnSpc>
                <a:spcPct val="120000"/>
              </a:lnSpc>
              <a:spcBef>
                <a:spcPts val="0"/>
              </a:spcBef>
              <a:buAutoNum type="arabicParenR"/>
            </a:pPr>
            <a:r>
              <a:rPr lang="it-IT" dirty="0"/>
              <a:t> lo svolgimento della prestazione “</a:t>
            </a:r>
            <a:r>
              <a:rPr lang="it-IT" i="1" dirty="0"/>
              <a:t>in ragione del vincolo associativo esistente tra prestatore e associazione o a società dilettantistica, restando esclusa la possibilità che si tratti di prestazioni collegate all’assunzione di un distinto obbligo personale</a:t>
            </a:r>
            <a:r>
              <a:rPr lang="it-IT" dirty="0"/>
              <a:t>”, </a:t>
            </a:r>
          </a:p>
          <a:p>
            <a:pPr marL="457109" indent="-457109" algn="just">
              <a:lnSpc>
                <a:spcPct val="120000"/>
              </a:lnSpc>
              <a:spcBef>
                <a:spcPts val="0"/>
              </a:spcBef>
              <a:buAutoNum type="arabicParenR"/>
            </a:pPr>
            <a:r>
              <a:rPr lang="it-IT" dirty="0"/>
              <a:t>il soggetto percettore non svolga tale attività con carattere professionale e cioè “</a:t>
            </a:r>
            <a:r>
              <a:rPr lang="it-IT" i="1" dirty="0"/>
              <a:t>in corrispondenza all’arte o professione abitualmente esercitata anche se non in modo esclusivo</a:t>
            </a:r>
            <a:r>
              <a:rPr lang="it-IT" dirty="0"/>
              <a:t>”.</a:t>
            </a:r>
          </a:p>
          <a:p>
            <a:pPr marL="0" indent="0">
              <a:buNone/>
            </a:pPr>
            <a:endParaRPr lang="it-IT"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Le parti nella riforma del lavoro sportivo</a:t>
            </a:r>
          </a:p>
        </p:txBody>
      </p:sp>
      <p:sp>
        <p:nvSpPr>
          <p:cNvPr id="3" name="Segnaposto contenuto 2">
            <a:extLst>
              <a:ext uri="{FF2B5EF4-FFF2-40B4-BE49-F238E27FC236}">
                <a16:creationId xmlns:a16="http://schemas.microsoft.com/office/drawing/2014/main" id="{E76C18DA-77C1-D378-B7E6-349B819CD02B}"/>
              </a:ext>
            </a:extLst>
          </p:cNvPr>
          <p:cNvSpPr>
            <a:spLocks noGrp="1"/>
          </p:cNvSpPr>
          <p:nvPr>
            <p:ph idx="1"/>
          </p:nvPr>
        </p:nvSpPr>
        <p:spPr>
          <a:xfrm>
            <a:off x="539552" y="2348880"/>
            <a:ext cx="7886700" cy="2163669"/>
          </a:xfrm>
        </p:spPr>
        <p:txBody>
          <a:bodyPr>
            <a:noAutofit/>
          </a:bodyPr>
          <a:lstStyle/>
          <a:p>
            <a:pPr marL="342900" indent="-342900" algn="just">
              <a:buFont typeface="Arial" pitchFamily="34" charset="0"/>
              <a:buChar char="•"/>
            </a:pPr>
            <a:r>
              <a:rPr lang="it-IT" sz="2700" dirty="0">
                <a:solidFill>
                  <a:srgbClr val="050505"/>
                </a:solidFill>
                <a:cs typeface="Arial" panose="020B0604020202020204" pitchFamily="34" charset="0"/>
              </a:rPr>
              <a:t>Associazioni e società sportive dilettantistiche iscritte al RAS</a:t>
            </a:r>
          </a:p>
          <a:p>
            <a:pPr marL="342900" indent="-342900" algn="just">
              <a:buFont typeface="Arial" pitchFamily="34" charset="0"/>
              <a:buChar char="•"/>
            </a:pPr>
            <a:r>
              <a:rPr lang="it-IT" sz="2700" dirty="0">
                <a:solidFill>
                  <a:srgbClr val="050505"/>
                </a:solidFill>
                <a:cs typeface="Arial" panose="020B0604020202020204" pitchFamily="34" charset="0"/>
              </a:rPr>
              <a:t>Enti del terzo settore iscritti al RAS</a:t>
            </a:r>
          </a:p>
          <a:p>
            <a:pPr marL="342900" indent="-342900" algn="just">
              <a:buFont typeface="Arial" pitchFamily="34" charset="0"/>
              <a:buChar char="•"/>
            </a:pPr>
            <a:r>
              <a:rPr lang="it-IT" sz="2700" dirty="0">
                <a:solidFill>
                  <a:srgbClr val="050505"/>
                </a:solidFill>
                <a:cs typeface="Arial" panose="020B0604020202020204" pitchFamily="34" charset="0"/>
              </a:rPr>
              <a:t>FSN / DSA / EPS </a:t>
            </a:r>
          </a:p>
          <a:p>
            <a:pPr marL="342900" indent="-342900" algn="just">
              <a:buFont typeface="Arial" pitchFamily="34" charset="0"/>
              <a:buChar char="•"/>
            </a:pPr>
            <a:r>
              <a:rPr lang="it-IT" sz="2700" dirty="0">
                <a:solidFill>
                  <a:srgbClr val="050505"/>
                </a:solidFill>
                <a:cs typeface="Arial" panose="020B0604020202020204" pitchFamily="34" charset="0"/>
              </a:rPr>
              <a:t>Tesserati</a:t>
            </a:r>
          </a:p>
          <a:p>
            <a:pPr marL="342900" indent="-342900" algn="just">
              <a:buFont typeface="Arial" pitchFamily="34" charset="0"/>
              <a:buChar char="•"/>
            </a:pPr>
            <a:endParaRPr lang="it-IT" sz="2700" dirty="0">
              <a:solidFill>
                <a:srgbClr val="050505"/>
              </a:solidFill>
              <a:cs typeface="Arial" panose="020B0604020202020204" pitchFamily="34" charset="0"/>
            </a:endParaRPr>
          </a:p>
          <a:p>
            <a:pPr marL="0" indent="0" algn="just">
              <a:buNone/>
            </a:pPr>
            <a:r>
              <a:rPr lang="it-IT" sz="2700" dirty="0">
                <a:solidFill>
                  <a:srgbClr val="050505"/>
                </a:solidFill>
                <a:cs typeface="Arial" panose="020B0604020202020204" pitchFamily="34" charset="0"/>
              </a:rPr>
              <a:t>SPARISCE LA DISCIPLINA SUI COMPENSI REDDITI DIVERSI</a:t>
            </a:r>
            <a:endParaRPr lang="it-IT" sz="2700" dirty="0">
              <a:solidFill>
                <a:srgbClr val="FF0000"/>
              </a:solidFill>
              <a:cs typeface="Arial" panose="020B0604020202020204" pitchFamily="34" charset="0"/>
            </a:endParaRPr>
          </a:p>
          <a:p>
            <a:pPr marL="0" indent="0">
              <a:buFont typeface="Arial" pitchFamily="34" charset="0"/>
              <a:buChar char="•"/>
            </a:pPr>
            <a:endParaRPr lang="it-IT" sz="27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97768"/>
            <a:ext cx="7772400" cy="1143000"/>
          </a:xfrm>
        </p:spPr>
        <p:txBody>
          <a:bodyPr/>
          <a:lstStyle/>
          <a:p>
            <a:r>
              <a:rPr lang="it-IT" sz="2400" b="1" dirty="0">
                <a:latin typeface="Calibri" pitchFamily="34" charset="0"/>
              </a:rPr>
              <a:t>Il lavoro sportivo dopo la riforma</a:t>
            </a:r>
          </a:p>
        </p:txBody>
      </p:sp>
      <p:sp>
        <p:nvSpPr>
          <p:cNvPr id="7" name="Segnaposto contenuto 2">
            <a:extLst>
              <a:ext uri="{FF2B5EF4-FFF2-40B4-BE49-F238E27FC236}">
                <a16:creationId xmlns:a16="http://schemas.microsoft.com/office/drawing/2014/main" id="{E76C18DA-77C1-D378-B7E6-349B819CD02B}"/>
              </a:ext>
            </a:extLst>
          </p:cNvPr>
          <p:cNvSpPr>
            <a:spLocks noGrp="1"/>
          </p:cNvSpPr>
          <p:nvPr>
            <p:ph idx="1"/>
          </p:nvPr>
        </p:nvSpPr>
        <p:spPr>
          <a:xfrm>
            <a:off x="467544" y="2204864"/>
            <a:ext cx="8280920" cy="2467470"/>
          </a:xfrm>
        </p:spPr>
        <p:txBody>
          <a:bodyPr>
            <a:normAutofit/>
          </a:bodyPr>
          <a:lstStyle/>
          <a:p>
            <a:pPr marL="0" indent="0">
              <a:buNone/>
            </a:pPr>
            <a:r>
              <a:rPr lang="it-IT" sz="2400" dirty="0"/>
              <a:t>Prestazioni gratuite:  Volontari</a:t>
            </a:r>
          </a:p>
          <a:p>
            <a:pPr marL="0" indent="0">
              <a:buNone/>
            </a:pPr>
            <a:r>
              <a:rPr lang="it-IT" sz="2400" dirty="0"/>
              <a:t>Prestazioni retribuite: Lavoratori sportivi</a:t>
            </a:r>
          </a:p>
          <a:p>
            <a:pPr marL="0" indent="0">
              <a:buNone/>
            </a:pPr>
            <a:r>
              <a:rPr lang="it-IT" sz="2400" dirty="0"/>
              <a:t>                                        Collaboratori amministrativi – gestionali</a:t>
            </a:r>
          </a:p>
          <a:p>
            <a:pPr marL="0" indent="0">
              <a:buNone/>
            </a:pPr>
            <a:r>
              <a:rPr lang="it-IT" sz="2400" dirty="0"/>
              <a:t>                                         Addetti agli impianti sportivi</a:t>
            </a:r>
          </a:p>
          <a:p>
            <a:pPr marL="0" indent="0">
              <a:buNone/>
            </a:pPr>
            <a:r>
              <a:rPr lang="it-IT" sz="2400" dirty="0"/>
              <a:t>                                         Amministratori</a:t>
            </a:r>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0"/>
            <a:ext cx="7772400" cy="1143000"/>
          </a:xfrm>
        </p:spPr>
        <p:txBody>
          <a:bodyPr/>
          <a:lstStyle/>
          <a:p>
            <a:r>
              <a:rPr lang="it-IT" sz="2400" b="1" dirty="0">
                <a:latin typeface="Calibri" pitchFamily="34" charset="0"/>
              </a:rPr>
              <a:t>Art. 29 </a:t>
            </a:r>
            <a:r>
              <a:rPr lang="it-IT" sz="2400" b="1" dirty="0" err="1">
                <a:latin typeface="Calibri" pitchFamily="34" charset="0"/>
              </a:rPr>
              <a:t>D.lgs</a:t>
            </a:r>
            <a:r>
              <a:rPr lang="it-IT" sz="2400" b="1" dirty="0">
                <a:latin typeface="Calibri" pitchFamily="34" charset="0"/>
              </a:rPr>
              <a:t> n. 36/21</a:t>
            </a:r>
            <a:br>
              <a:rPr lang="it-IT" sz="2400" b="1" dirty="0">
                <a:latin typeface="Calibri" pitchFamily="34" charset="0"/>
              </a:rPr>
            </a:br>
            <a:r>
              <a:rPr lang="it-IT" sz="2400" b="1" dirty="0">
                <a:latin typeface="Calibri" pitchFamily="34" charset="0"/>
              </a:rPr>
              <a:t>Prestazioni sportive dei volontari</a:t>
            </a:r>
          </a:p>
        </p:txBody>
      </p:sp>
      <p:sp>
        <p:nvSpPr>
          <p:cNvPr id="7" name="Segnaposto contenuto 2"/>
          <p:cNvSpPr>
            <a:spLocks noGrp="1"/>
          </p:cNvSpPr>
          <p:nvPr>
            <p:ph idx="1"/>
          </p:nvPr>
        </p:nvSpPr>
        <p:spPr>
          <a:xfrm>
            <a:off x="251520" y="1340768"/>
            <a:ext cx="8352928" cy="4751614"/>
          </a:xfrm>
        </p:spPr>
        <p:txBody>
          <a:bodyPr>
            <a:noAutofit/>
          </a:bodyPr>
          <a:lstStyle/>
          <a:p>
            <a:pPr marL="358775" indent="-358775" algn="just">
              <a:spcBef>
                <a:spcPts val="0"/>
              </a:spcBef>
              <a:buNone/>
            </a:pPr>
            <a:r>
              <a:rPr lang="it-IT" sz="1600" dirty="0"/>
              <a:t>1. 	Le società e le associazioni sportive, le Federazioni Sportive Nazionali, le Discipline Sportive Associate e gli Enti di Promozione Sportiva</a:t>
            </a:r>
            <a:r>
              <a:rPr lang="it-IT" sz="1600" u="sng" dirty="0"/>
              <a:t>, anche paralimpici, il CONI, il CIP e la società Sport e Salute s.p.a.</a:t>
            </a:r>
            <a:r>
              <a:rPr lang="it-IT" sz="1600" dirty="0"/>
              <a:t> possono avvalersi nello svolgimento delle proprie attività istituzionali </a:t>
            </a:r>
            <a:r>
              <a:rPr lang="it-IT" sz="1600" u="sng" dirty="0"/>
              <a:t>di volontari</a:t>
            </a:r>
            <a:r>
              <a:rPr lang="it-IT" sz="1600" dirty="0"/>
              <a:t> che mettono a disposizione il proprio tempo e le proprie capacità per promuovere lo sport, in modo personale, spontaneo e gratuito, senza fini di lucro, neanche indiretti, ma esclusivamente con finalità amatoriali. Le prestazioni dei </a:t>
            </a:r>
            <a:r>
              <a:rPr lang="it-IT" sz="1600" u="sng" dirty="0"/>
              <a:t>volontari</a:t>
            </a:r>
            <a:r>
              <a:rPr lang="it-IT" sz="1600" dirty="0"/>
              <a:t> </a:t>
            </a:r>
            <a:r>
              <a:rPr lang="it-IT" sz="1600" dirty="0">
                <a:solidFill>
                  <a:srgbClr val="FF0000"/>
                </a:solidFill>
              </a:rPr>
              <a:t>sono comprensive dello svolgimento diretto dell'attività sportiva, nonché della formazione, della didattica e della preparazione degli atleti</a:t>
            </a:r>
            <a:r>
              <a:rPr lang="it-IT" sz="1600" dirty="0"/>
              <a:t>.</a:t>
            </a:r>
          </a:p>
          <a:p>
            <a:pPr marL="358775" indent="-358775" algn="just">
              <a:spcBef>
                <a:spcPts val="0"/>
              </a:spcBef>
              <a:buNone/>
            </a:pPr>
            <a:r>
              <a:rPr lang="it-IT" sz="1600" dirty="0"/>
              <a:t>2. 	</a:t>
            </a:r>
            <a:r>
              <a:rPr lang="it-IT" sz="1600" u="sng" dirty="0"/>
              <a:t>Le prestazioni sportive dei volontari di cui al comma 1 non sono retribuite in alcun modo nemmeno dal beneficiario. Per tali prestazioni sportive possono essere rimborsate esclusivamente le spese documentate relative al vitto, all’alloggio, al viaggio e al trasporto sostenute in occasione di prestazioni effettuate fuori dal territorio comunale di residenza del percipiente. Tali rimborsi non concorrono a formare il reddito del percipiente</a:t>
            </a:r>
            <a:r>
              <a:rPr lang="it-IT" sz="1600" dirty="0"/>
              <a:t>.</a:t>
            </a:r>
          </a:p>
          <a:p>
            <a:pPr marL="358775" indent="-358775" algn="just">
              <a:spcBef>
                <a:spcPts val="0"/>
              </a:spcBef>
              <a:buNone/>
            </a:pPr>
            <a:r>
              <a:rPr lang="it-IT" sz="1600" dirty="0"/>
              <a:t>3. Le prestazioni sportive </a:t>
            </a:r>
            <a:r>
              <a:rPr lang="it-IT" sz="1600" u="sng" dirty="0"/>
              <a:t>di volontariato</a:t>
            </a:r>
            <a:r>
              <a:rPr lang="it-IT" sz="1600" dirty="0"/>
              <a:t> sono incompatibili con qualsiasi forma di rapporto di lavoro subordinato o autonomo e con ogni altro rapporto di lavoro retribuito con l'ente di cui il volontario è socio o associato o tramite il quale svolge la propria attività </a:t>
            </a:r>
            <a:r>
              <a:rPr lang="it-IT" sz="1600" u="sng" dirty="0"/>
              <a:t>sportiva</a:t>
            </a:r>
            <a:r>
              <a:rPr lang="it-IT" sz="1600" dirty="0"/>
              <a:t>.</a:t>
            </a:r>
          </a:p>
          <a:p>
            <a:pPr marL="358775" indent="-358775" algn="just">
              <a:spcBef>
                <a:spcPts val="0"/>
              </a:spcBef>
              <a:buNone/>
            </a:pPr>
            <a:r>
              <a:rPr lang="it-IT" sz="1600" dirty="0"/>
              <a:t>4. 	Gli enti dilettantistici che si avvalgono di volontari devono assicurarli per la responsabilità civile verso i terzi. Si applica </a:t>
            </a:r>
            <a:r>
              <a:rPr lang="it-IT" sz="1600" dirty="0">
                <a:solidFill>
                  <a:srgbClr val="FF0000"/>
                </a:solidFill>
              </a:rPr>
              <a:t>l'</a:t>
            </a:r>
            <a:r>
              <a:rPr lang="it-IT" sz="1600" dirty="0">
                <a:solidFill>
                  <a:srgbClr val="FF0000"/>
                </a:solidFill>
                <a:hlinkClick r:id="" action="ppaction://hlinkfile">
                  <a:extLst>
                    <a:ext uri="{A12FA001-AC4F-418D-AE19-62706E023703}">
                      <ahyp:hlinkClr xmlns:ahyp="http://schemas.microsoft.com/office/drawing/2018/hyperlinkcolor" val="tx"/>
                    </a:ext>
                  </a:extLst>
                </a:hlinkClick>
              </a:rPr>
              <a:t>articolo 18, comma 2, del decreto legislativo 3 luglio 2017, n. 117</a:t>
            </a:r>
            <a:r>
              <a:rPr lang="it-IT" sz="1600" dirty="0">
                <a:solidFill>
                  <a:srgbClr val="FF0000"/>
                </a:solidFill>
              </a:rPr>
              <a:t>.</a:t>
            </a:r>
          </a:p>
          <a:p>
            <a:endParaRPr lang="it-IT" sz="1600" dirty="0">
              <a:solidFill>
                <a:srgbClr val="FF0000"/>
              </a:solidFill>
            </a:endParaRPr>
          </a:p>
          <a:p>
            <a:pPr marL="0" indent="0">
              <a:buNone/>
            </a:pPr>
            <a:endParaRPr lang="it-IT" sz="16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FB59B-1B37-6180-C6A0-BFC1C31FE78C}"/>
              </a:ext>
            </a:extLst>
          </p:cNvPr>
          <p:cNvSpPr>
            <a:spLocks noGrp="1"/>
          </p:cNvSpPr>
          <p:nvPr>
            <p:ph type="title"/>
          </p:nvPr>
        </p:nvSpPr>
        <p:spPr>
          <a:xfrm>
            <a:off x="755576" y="188640"/>
            <a:ext cx="7772400" cy="1143000"/>
          </a:xfrm>
        </p:spPr>
        <p:txBody>
          <a:bodyPr/>
          <a:lstStyle/>
          <a:p>
            <a:r>
              <a:rPr lang="it-IT" sz="2400" b="1" dirty="0">
                <a:latin typeface="Calibri" pitchFamily="34" charset="0"/>
              </a:rPr>
              <a:t>Il volontariato a confronto</a:t>
            </a:r>
          </a:p>
        </p:txBody>
      </p:sp>
      <p:sp>
        <p:nvSpPr>
          <p:cNvPr id="4" name="Segnaposto contenuto 2"/>
          <p:cNvSpPr>
            <a:spLocks noGrp="1"/>
          </p:cNvSpPr>
          <p:nvPr>
            <p:ph idx="1"/>
          </p:nvPr>
        </p:nvSpPr>
        <p:spPr>
          <a:xfrm>
            <a:off x="467544" y="1412776"/>
            <a:ext cx="8101853" cy="4077368"/>
          </a:xfrm>
        </p:spPr>
        <p:txBody>
          <a:bodyPr>
            <a:noAutofit/>
          </a:bodyPr>
          <a:lstStyle/>
          <a:p>
            <a:pPr algn="just">
              <a:buFont typeface="Arial" pitchFamily="34" charset="0"/>
              <a:buChar char="•"/>
            </a:pPr>
            <a:r>
              <a:rPr lang="it-IT" sz="1800" b="1" u="sng" dirty="0">
                <a:solidFill>
                  <a:srgbClr val="000000"/>
                </a:solidFill>
              </a:rPr>
              <a:t>Art. </a:t>
            </a:r>
            <a:r>
              <a:rPr lang="it-IT" sz="1800" b="1" dirty="0">
                <a:solidFill>
                  <a:srgbClr val="000000"/>
                </a:solidFill>
              </a:rPr>
              <a:t>29 d.lgs. n. 36: </a:t>
            </a:r>
            <a:r>
              <a:rPr lang="it-IT" sz="1800" dirty="0">
                <a:solidFill>
                  <a:srgbClr val="000000"/>
                </a:solidFill>
              </a:rPr>
              <a:t>i volontari: «</a:t>
            </a:r>
            <a:r>
              <a:rPr lang="it-IT" sz="1800" i="1" dirty="0">
                <a:solidFill>
                  <a:srgbClr val="000000"/>
                </a:solidFill>
              </a:rPr>
              <a:t>mettono a disposizione il proprio tempo e le proprie capacità per promuovere lo sport in modo personale, spontaneo e gratuito senza fini di lucro neanche indiretti ma </a:t>
            </a:r>
            <a:r>
              <a:rPr lang="it-IT" sz="1800" i="1" dirty="0">
                <a:solidFill>
                  <a:srgbClr val="FF0000"/>
                </a:solidFill>
              </a:rPr>
              <a:t>esclusivamente con finalità amatoriali</a:t>
            </a:r>
            <a:endParaRPr lang="it-IT" sz="1800" i="1" dirty="0">
              <a:solidFill>
                <a:srgbClr val="000000"/>
              </a:solidFill>
            </a:endParaRPr>
          </a:p>
          <a:p>
            <a:pPr algn="just">
              <a:buFont typeface="Arial" pitchFamily="34" charset="0"/>
              <a:buChar char="•"/>
            </a:pPr>
            <a:endParaRPr lang="it-IT" sz="500" i="1" dirty="0">
              <a:solidFill>
                <a:srgbClr val="000000"/>
              </a:solidFill>
            </a:endParaRPr>
          </a:p>
          <a:p>
            <a:pPr algn="just">
              <a:buFont typeface="Arial" pitchFamily="34" charset="0"/>
              <a:buChar char="•"/>
            </a:pPr>
            <a:r>
              <a:rPr lang="it-IT" sz="1800" b="1" u="sng" dirty="0">
                <a:solidFill>
                  <a:srgbClr val="000000"/>
                </a:solidFill>
              </a:rPr>
              <a:t>Art. </a:t>
            </a:r>
            <a:r>
              <a:rPr lang="it-IT" sz="1800" b="1" dirty="0">
                <a:solidFill>
                  <a:srgbClr val="000000"/>
                </a:solidFill>
              </a:rPr>
              <a:t>17 cts: </a:t>
            </a:r>
            <a:r>
              <a:rPr lang="it-IT" sz="1800" dirty="0">
                <a:solidFill>
                  <a:srgbClr val="000000"/>
                </a:solidFill>
              </a:rPr>
              <a:t>i volontari: «</a:t>
            </a:r>
            <a:r>
              <a:rPr lang="it-IT" sz="1800" i="1" dirty="0">
                <a:solidFill>
                  <a:srgbClr val="000000"/>
                </a:solidFill>
              </a:rPr>
              <a:t>mettono a disposizione il proprio tempo e le proprie capacità per promuovere risposte ai bisogni delle persone e delle comunità beneficiarie della sua azione in modo personale, spontaneo e gratuito senza fini di lucro, neanche indiretto ed </a:t>
            </a:r>
            <a:r>
              <a:rPr lang="it-IT" sz="1800" i="1" dirty="0">
                <a:solidFill>
                  <a:srgbClr val="FF0000"/>
                </a:solidFill>
              </a:rPr>
              <a:t>esclusivamente per fini di solidarietà</a:t>
            </a:r>
          </a:p>
          <a:p>
            <a:pPr marL="0" indent="0" algn="just">
              <a:buFont typeface="Arial" pitchFamily="34" charset="0"/>
              <a:buChar char="•"/>
            </a:pPr>
            <a:endParaRPr lang="it-IT" sz="500" i="1" dirty="0">
              <a:solidFill>
                <a:srgbClr val="FF0000"/>
              </a:solidFill>
            </a:endParaRPr>
          </a:p>
          <a:p>
            <a:pPr algn="just">
              <a:buFont typeface="Arial" pitchFamily="34" charset="0"/>
              <a:buChar char="•"/>
            </a:pPr>
            <a:r>
              <a:rPr lang="it-IT" altLang="it-IT" sz="1800" dirty="0">
                <a:solidFill>
                  <a:srgbClr val="FF0000"/>
                </a:solidFill>
                <a:cs typeface="Segoe UI Light" pitchFamily="34" charset="0"/>
              </a:rPr>
              <a:t>LA FIGURA DI VOLONTARIO NON COINCIDE NECESSARIAMENTE CON QUELLA DI TESSERATO O DI SOCIO /ASSOCIATO</a:t>
            </a:r>
          </a:p>
          <a:p>
            <a:pPr algn="just">
              <a:buFont typeface="Arial" pitchFamily="34" charset="0"/>
              <a:buChar char="•"/>
            </a:pPr>
            <a:r>
              <a:rPr lang="it-IT" altLang="it-IT" sz="1800" dirty="0">
                <a:solidFill>
                  <a:srgbClr val="FF0000"/>
                </a:solidFill>
                <a:cs typeface="Segoe UI Light" pitchFamily="34" charset="0"/>
              </a:rPr>
              <a:t>COME INDIVIDUARE I VOLONTARI NELLO SPORT. GLI ATLETI? I DIRIGENTI?</a:t>
            </a:r>
          </a:p>
          <a:p>
            <a:pPr algn="just">
              <a:buFont typeface="Arial" pitchFamily="34" charset="0"/>
              <a:buChar char="•"/>
            </a:pPr>
            <a:r>
              <a:rPr lang="it-IT" altLang="it-IT" sz="1800" dirty="0">
                <a:solidFill>
                  <a:srgbClr val="FF0000"/>
                </a:solidFill>
                <a:cs typeface="Segoe UI Light" pitchFamily="34" charset="0"/>
              </a:rPr>
              <a:t>COMPATIBILITA’ TRA LAVORATORE SPORTIVO PER UN SODALIZIO SPORTIVO E VOLONTARIO PER FSN / DSA / EPS</a:t>
            </a:r>
          </a:p>
          <a:p>
            <a:pPr algn="just">
              <a:buFont typeface="Arial" pitchFamily="34" charset="0"/>
              <a:buChar char="•"/>
            </a:pPr>
            <a:r>
              <a:rPr lang="it-IT" altLang="it-IT" sz="1800" dirty="0">
                <a:solidFill>
                  <a:srgbClr val="FF0000"/>
                </a:solidFill>
                <a:cs typeface="Segoe UI Light" pitchFamily="34" charset="0"/>
              </a:rPr>
              <a:t>OBBLIGO PER LE SPORTIVE DEL REGISTRO DEI VOLONTARI VIDIMATO??</a:t>
            </a:r>
          </a:p>
          <a:p>
            <a:pPr marL="0" indent="0">
              <a:buFont typeface="Arial" pitchFamily="34" charset="0"/>
              <a:buChar char="•"/>
            </a:pPr>
            <a:endParaRPr lang="it-IT" sz="1800" dirty="0"/>
          </a:p>
        </p:txBody>
      </p:sp>
    </p:spTree>
    <p:extLst>
      <p:ext uri="{BB962C8B-B14F-4D97-AF65-F5344CB8AC3E}">
        <p14:creationId xmlns:p14="http://schemas.microsoft.com/office/powerpoint/2010/main" val="1230537077"/>
      </p:ext>
    </p:extLst>
  </p:cSld>
  <p:clrMapOvr>
    <a:masterClrMapping/>
  </p:clrMapOvr>
  <p:transition spd="med">
    <p:strips dir="rd"/>
  </p:transition>
</p:sld>
</file>

<file path=ppt/theme/theme1.xml><?xml version="1.0" encoding="utf-8"?>
<a:theme xmlns:a="http://schemas.openxmlformats.org/drawingml/2006/main" name="Carta di riso">
  <a:themeElements>
    <a:clrScheme name="Carta di riso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Carta di riso">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rta di riso 1">
        <a:dk1>
          <a:srgbClr val="9D9475"/>
        </a:dk1>
        <a:lt1>
          <a:srgbClr val="333333"/>
        </a:lt1>
        <a:dk2>
          <a:srgbClr val="333300"/>
        </a:dk2>
        <a:lt2>
          <a:srgbClr val="333333"/>
        </a:lt2>
        <a:accent1>
          <a:srgbClr val="B3C39F"/>
        </a:accent1>
        <a:accent2>
          <a:srgbClr val="DCD9CE"/>
        </a:accent2>
        <a:accent3>
          <a:srgbClr val="ADADAA"/>
        </a:accent3>
        <a:accent4>
          <a:srgbClr val="2A2A2A"/>
        </a:accent4>
        <a:accent5>
          <a:srgbClr val="D6DECD"/>
        </a:accent5>
        <a:accent6>
          <a:srgbClr val="C7C4BA"/>
        </a:accent6>
        <a:hlink>
          <a:srgbClr val="CC9900"/>
        </a:hlink>
        <a:folHlink>
          <a:srgbClr val="ADA68B"/>
        </a:folHlink>
      </a:clrScheme>
      <a:clrMap bg1="dk2" tx1="lt1" bg2="dk1" tx2="lt2" accent1="accent1" accent2="accent2" accent3="accent3" accent4="accent4" accent5="accent5" accent6="accent6" hlink="hlink" folHlink="folHlink"/>
    </a:extraClrScheme>
    <a:extraClrScheme>
      <a:clrScheme name="Carta di riso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Carta di riso 3">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rta di riso 4">
        <a:dk1>
          <a:srgbClr val="00264C"/>
        </a:dk1>
        <a:lt1>
          <a:srgbClr val="FFFFFF"/>
        </a:lt1>
        <a:dk2>
          <a:srgbClr val="333333"/>
        </a:dk2>
        <a:lt2>
          <a:srgbClr val="2E697E"/>
        </a:lt2>
        <a:accent1>
          <a:srgbClr val="BAC8AA"/>
        </a:accent1>
        <a:accent2>
          <a:srgbClr val="6E9883"/>
        </a:accent2>
        <a:accent3>
          <a:srgbClr val="FFFFFF"/>
        </a:accent3>
        <a:accent4>
          <a:srgbClr val="001F40"/>
        </a:accent4>
        <a:accent5>
          <a:srgbClr val="D9E0D2"/>
        </a:accent5>
        <a:accent6>
          <a:srgbClr val="638976"/>
        </a:accent6>
        <a:hlink>
          <a:srgbClr val="CC9900"/>
        </a:hlink>
        <a:folHlink>
          <a:srgbClr val="7DAECF"/>
        </a:folHlink>
      </a:clrScheme>
      <a:clrMap bg1="lt1" tx1="dk1" bg2="lt2" tx2="dk2" accent1="accent1" accent2="accent2" accent3="accent3" accent4="accent4" accent5="accent5" accent6="accent6" hlink="hlink" folHlink="folHlink"/>
    </a:extraClrScheme>
    <a:extraClrScheme>
      <a:clrScheme name="Carta di riso 5">
        <a:dk1>
          <a:srgbClr val="20374E"/>
        </a:dk1>
        <a:lt1>
          <a:srgbClr val="DCE4D2"/>
        </a:lt1>
        <a:dk2>
          <a:srgbClr val="333333"/>
        </a:dk2>
        <a:lt2>
          <a:srgbClr val="524C46"/>
        </a:lt2>
        <a:accent1>
          <a:srgbClr val="C9C491"/>
        </a:accent1>
        <a:accent2>
          <a:srgbClr val="8A776A"/>
        </a:accent2>
        <a:accent3>
          <a:srgbClr val="EBEFE5"/>
        </a:accent3>
        <a:accent4>
          <a:srgbClr val="1A2D41"/>
        </a:accent4>
        <a:accent5>
          <a:srgbClr val="E1DEC7"/>
        </a:accent5>
        <a:accent6>
          <a:srgbClr val="7D6B5F"/>
        </a:accent6>
        <a:hlink>
          <a:srgbClr val="67895F"/>
        </a:hlink>
        <a:folHlink>
          <a:srgbClr val="4D4D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7908</TotalTime>
  <Words>6161</Words>
  <Application>Microsoft Office PowerPoint</Application>
  <PresentationFormat>Presentazione su schermo (4:3)</PresentationFormat>
  <Paragraphs>263</Paragraphs>
  <Slides>40</Slides>
  <Notes>3</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40</vt:i4>
      </vt:variant>
    </vt:vector>
  </HeadingPairs>
  <TitlesOfParts>
    <vt:vector size="50" baseType="lpstr">
      <vt:lpstr>Aharoni</vt:lpstr>
      <vt:lpstr>Arial</vt:lpstr>
      <vt:lpstr>Calibri</vt:lpstr>
      <vt:lpstr>Open Sans</vt:lpstr>
      <vt:lpstr>Segoe UI Light</vt:lpstr>
      <vt:lpstr>Symbol</vt:lpstr>
      <vt:lpstr>Tahoma</vt:lpstr>
      <vt:lpstr>Times New Roman</vt:lpstr>
      <vt:lpstr>Wingdings</vt:lpstr>
      <vt:lpstr>Carta di riso</vt:lpstr>
      <vt:lpstr>Presentazione standard di PowerPoint</vt:lpstr>
      <vt:lpstr>Deleghe governative</vt:lpstr>
      <vt:lpstr>Riforma dello sport</vt:lpstr>
      <vt:lpstr>Il lavoro sportivo prima della riforma</vt:lpstr>
      <vt:lpstr>La Cassazione e il rapporto di lavoro sportivo</vt:lpstr>
      <vt:lpstr>Le parti nella riforma del lavoro sportivo</vt:lpstr>
      <vt:lpstr>Il lavoro sportivo dopo la riforma</vt:lpstr>
      <vt:lpstr>Art. 29 D.lgs n. 36/21 Prestazioni sportive dei volontari</vt:lpstr>
      <vt:lpstr>Il volontariato a confronto</vt:lpstr>
      <vt:lpstr>I volontari a titolo gratuito</vt:lpstr>
      <vt:lpstr>Presentazione standard di PowerPoint</vt:lpstr>
      <vt:lpstr>I lavoratori sportivi </vt:lpstr>
      <vt:lpstr>La certificazione dei rapporti di lavoro</vt:lpstr>
      <vt:lpstr>I lavoratori sportivi pubblici dipendenti</vt:lpstr>
      <vt:lpstr>I lavoratori sportivi subordinati</vt:lpstr>
      <vt:lpstr>I lavoratori sportivi subordinati</vt:lpstr>
      <vt:lpstr>TFR e clausola compromissoria</vt:lpstr>
      <vt:lpstr>Il lavoro sportivo dilettantistico come co.co.co.</vt:lpstr>
      <vt:lpstr>Il lavoro sportivo dilettantistico come co.co.co.</vt:lpstr>
      <vt:lpstr>Trattamento pensionistico</vt:lpstr>
      <vt:lpstr>Trattamento fiscale</vt:lpstr>
      <vt:lpstr>Trattamento fiscale</vt:lpstr>
      <vt:lpstr>Trattamento premiale</vt:lpstr>
      <vt:lpstr>Gli adempimenti</vt:lpstr>
      <vt:lpstr>Presentazione standard di PowerPoint</vt:lpstr>
      <vt:lpstr>Presentazione standard di PowerPoint</vt:lpstr>
      <vt:lpstr>Gli apprendisti</vt:lpstr>
      <vt:lpstr>La tutela sanitaria dei lavoratori</vt:lpstr>
      <vt:lpstr>L’idoneità sportiva agonistica e non agonistica</vt:lpstr>
      <vt:lpstr>Inail</vt:lpstr>
      <vt:lpstr>Inail</vt:lpstr>
      <vt:lpstr>La copertura previdenziale dei lavoratori sportivi</vt:lpstr>
      <vt:lpstr>La copertura previdenziale</vt:lpstr>
      <vt:lpstr>Costi contributivi</vt:lpstr>
      <vt:lpstr>Costi contributivi</vt:lpstr>
      <vt:lpstr>Facilitazioni</vt:lpstr>
      <vt:lpstr>Le collaborazioni amministrativo-gestionali</vt:lpstr>
      <vt:lpstr>Le collaborazioni amministrativo-gestionali</vt:lpstr>
      <vt:lpstr>Le collaborazioni amministrativo-gestionali</vt:lpstr>
      <vt:lpstr>Presentazione standard di PowerPoint</vt:lpstr>
    </vt:vector>
  </TitlesOfParts>
  <Company>Studio Martinelli Rogolino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Avv. Ernesto Russo</dc:creator>
  <cp:lastModifiedBy>MARTINELLI</cp:lastModifiedBy>
  <cp:revision>1238</cp:revision>
  <cp:lastPrinted>2017-05-29T15:52:18Z</cp:lastPrinted>
  <dcterms:created xsi:type="dcterms:W3CDTF">2008-03-19T14:58:11Z</dcterms:created>
  <dcterms:modified xsi:type="dcterms:W3CDTF">2023-01-20T16:47:30Z</dcterms:modified>
</cp:coreProperties>
</file>